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66" r:id="rId5"/>
    <p:sldId id="256" r:id="rId6"/>
    <p:sldId id="257" r:id="rId7"/>
    <p:sldId id="258" r:id="rId8"/>
    <p:sldId id="273" r:id="rId9"/>
    <p:sldId id="274" r:id="rId10"/>
    <p:sldId id="259" r:id="rId11"/>
    <p:sldId id="275" r:id="rId12"/>
    <p:sldId id="276" r:id="rId13"/>
    <p:sldId id="277" r:id="rId14"/>
    <p:sldId id="278" r:id="rId15"/>
    <p:sldId id="260" r:id="rId16"/>
    <p:sldId id="271" r:id="rId1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74" autoAdjust="0"/>
  </p:normalViewPr>
  <p:slideViewPr>
    <p:cSldViewPr snapToGrid="0" showGuides="1">
      <p:cViewPr varScale="1">
        <p:scale>
          <a:sx n="86" d="100"/>
          <a:sy n="86" d="100"/>
        </p:scale>
        <p:origin x="562" y="67"/>
      </p:cViewPr>
      <p:guideLst>
        <p:guide pos="3840"/>
        <p:guide orient="horz" pos="216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7D8C-473F-91FD-A876418816A2}"/>
              </c:ext>
            </c:extLst>
          </c:dPt>
          <c:dPt>
            <c:idx val="1"/>
            <c:bubble3D val="0"/>
            <c:spPr>
              <a:solidFill>
                <a:schemeClr val="accent1">
                  <a:alpha val="50000"/>
                </a:schemeClr>
              </a:solidFill>
              <a:ln w="19050">
                <a:noFill/>
              </a:ln>
              <a:effectLst/>
            </c:spPr>
            <c:extLst>
              <c:ext xmlns:c16="http://schemas.microsoft.com/office/drawing/2014/chart" uri="{C3380CC4-5D6E-409C-BE32-E72D297353CC}">
                <c16:uniqueId val="{00000001-3E0A-4A49-A520-6FB0B0F00448}"/>
              </c:ext>
            </c:extLst>
          </c:dPt>
          <c:dPt>
            <c:idx val="2"/>
            <c:bubble3D val="0"/>
            <c:spPr>
              <a:solidFill>
                <a:schemeClr val="accent3"/>
              </a:solidFill>
              <a:ln w="19050">
                <a:noFill/>
              </a:ln>
              <a:effectLst/>
            </c:spPr>
            <c:extLst>
              <c:ext xmlns:c16="http://schemas.microsoft.com/office/drawing/2014/chart" uri="{C3380CC4-5D6E-409C-BE32-E72D297353CC}">
                <c16:uniqueId val="{00000005-7D8C-473F-91FD-A876418816A2}"/>
              </c:ext>
            </c:extLst>
          </c:dPt>
          <c:dPt>
            <c:idx val="3"/>
            <c:bubble3D val="0"/>
            <c:spPr>
              <a:solidFill>
                <a:schemeClr val="accent4"/>
              </a:solidFill>
              <a:ln w="19050">
                <a:noFill/>
              </a:ln>
              <a:effectLst/>
            </c:spPr>
            <c:extLst>
              <c:ext xmlns:c16="http://schemas.microsoft.com/office/drawing/2014/chart" uri="{C3380CC4-5D6E-409C-BE32-E72D297353CC}">
                <c16:uniqueId val="{00000002-3E0A-4A49-A520-6FB0B0F00448}"/>
              </c:ext>
            </c:extLst>
          </c:dPt>
          <c:dPt>
            <c:idx val="4"/>
            <c:bubble3D val="0"/>
            <c:spPr>
              <a:solidFill>
                <a:schemeClr val="accent2"/>
              </a:solidFill>
              <a:ln w="19050">
                <a:noFill/>
              </a:ln>
              <a:effectLst/>
            </c:spPr>
            <c:extLst>
              <c:ext xmlns:c16="http://schemas.microsoft.com/office/drawing/2014/chart" uri="{C3380CC4-5D6E-409C-BE32-E72D297353CC}">
                <c16:uniqueId val="{00000003-3E0A-4A49-A520-6FB0B0F00448}"/>
              </c:ext>
            </c:extLst>
          </c:dPt>
          <c:dPt>
            <c:idx val="5"/>
            <c:bubble3D val="0"/>
            <c:spPr>
              <a:solidFill>
                <a:schemeClr val="accent2">
                  <a:alpha val="50000"/>
                </a:schemeClr>
              </a:solidFill>
              <a:ln w="19050">
                <a:noFill/>
              </a:ln>
              <a:effectLst/>
            </c:spPr>
            <c:extLst>
              <c:ext xmlns:c16="http://schemas.microsoft.com/office/drawing/2014/chart" uri="{C3380CC4-5D6E-409C-BE32-E72D297353CC}">
                <c16:uniqueId val="{00000004-3E0A-4A49-A520-6FB0B0F00448}"/>
              </c:ext>
            </c:extLst>
          </c:dPt>
          <c:cat>
            <c:strRef>
              <c:f>Sheet1!$A$2:$A$7</c:f>
              <c:strCache>
                <c:ptCount val="4"/>
                <c:pt idx="0">
                  <c:v>1st Qtr</c:v>
                </c:pt>
                <c:pt idx="1">
                  <c:v>2nd Qtr</c:v>
                </c:pt>
                <c:pt idx="2">
                  <c:v>3rd Qtr</c:v>
                </c:pt>
                <c:pt idx="3">
                  <c:v>4th Qtr</c:v>
                </c:pt>
              </c:strCache>
            </c:strRef>
          </c:cat>
          <c:val>
            <c:numRef>
              <c:f>Sheet1!$B$2:$B$7</c:f>
              <c:numCache>
                <c:formatCode>General</c:formatCode>
                <c:ptCount val="6"/>
                <c:pt idx="0">
                  <c:v>30</c:v>
                </c:pt>
                <c:pt idx="1">
                  <c:v>25</c:v>
                </c:pt>
                <c:pt idx="2">
                  <c:v>20</c:v>
                </c:pt>
                <c:pt idx="3">
                  <c:v>10</c:v>
                </c:pt>
                <c:pt idx="4">
                  <c:v>10</c:v>
                </c:pt>
                <c:pt idx="5">
                  <c:v>5</c:v>
                </c:pt>
              </c:numCache>
            </c:numRef>
          </c:val>
          <c:extLst>
            <c:ext xmlns:c16="http://schemas.microsoft.com/office/drawing/2014/chart" uri="{C3380CC4-5D6E-409C-BE32-E72D297353CC}">
              <c16:uniqueId val="{00000000-3E0A-4A49-A520-6FB0B0F00448}"/>
            </c:ext>
          </c:extLst>
        </c:ser>
        <c:dLbls>
          <c:showLegendKey val="0"/>
          <c:showVal val="0"/>
          <c:showCatName val="0"/>
          <c:showSerName val="0"/>
          <c:showPercent val="0"/>
          <c:showBubbleSize val="0"/>
          <c:showLeaderLines val="1"/>
        </c:dLbls>
        <c:firstSliceAng val="0"/>
        <c:holeSize val="5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31.05.2024</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31.05.2024</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Shibli-Nomani" TargetMode="External"/><Relationship Id="rId2" Type="http://schemas.openxmlformats.org/officeDocument/2006/relationships/hyperlink" Target="https://www.linkedin.com/in/khan-md-shibli-nomani-45445612b/" TargetMode="External"/><Relationship Id="rId1" Type="http://schemas.openxmlformats.org/officeDocument/2006/relationships/slideLayout" Target="../slideLayouts/slideLayout1.xml"/><Relationship Id="rId6" Type="http://schemas.openxmlformats.org/officeDocument/2006/relationships/hyperlink" Target="https://commons.wikimedia.org/wiki/File:Pike_Place_Market_Entrance.JPG" TargetMode="External"/><Relationship Id="rId5" Type="http://schemas.openxmlformats.org/officeDocument/2006/relationships/image" Target="../media/image3.JPG"/><Relationship Id="rId4" Type="http://schemas.openxmlformats.org/officeDocument/2006/relationships/hyperlink" Target="https://www.kaggle.com/shiblinomani"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publicdomainpictures.net/en/view-image.php?image=274760&amp;picture=blockchain-technology" TargetMode="External"/><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pixabay.com/photos/scissors-money-salary-profit-bills-893152/" TargetMode="External"/><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ixabay.com/en/ux-design-webdesign-app-mobile-787980/" TargetMode="External"/><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s4be.cochrane.org/blog/2015/07/24/nominal-ordinal-numerical-variables/" TargetMode="External"/><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www.flickr.com/photos/nichd/16701522743/" TargetMode="External"/><Relationship Id="rId2" Type="http://schemas.openxmlformats.org/officeDocument/2006/relationships/image" Target="../media/image15.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a:xfrm>
            <a:off x="168675" y="272297"/>
            <a:ext cx="7847861" cy="1517356"/>
          </a:xfrm>
        </p:spPr>
        <p:txBody>
          <a:bodyPr/>
          <a:lstStyle/>
          <a:p>
            <a:r>
              <a:rPr lang="en-US" sz="3200" dirty="0"/>
              <a:t>PRESENTATION on</a:t>
            </a:r>
            <a:br>
              <a:rPr lang="en-US" sz="3200" dirty="0"/>
            </a:br>
            <a:r>
              <a:rPr lang="en-US" sz="3200" dirty="0"/>
              <a:t>MARKET PRICE PREDICTION</a:t>
            </a:r>
            <a:endParaRPr lang="ru-RU" sz="3200" dirty="0"/>
          </a:p>
        </p:txBody>
      </p:sp>
      <p:sp>
        <p:nvSpPr>
          <p:cNvPr id="6" name="Text Placeholder 5">
            <a:extLst>
              <a:ext uri="{FF2B5EF4-FFF2-40B4-BE49-F238E27FC236}">
                <a16:creationId xmlns:a16="http://schemas.microsoft.com/office/drawing/2014/main" id="{CDD6760C-D868-43F4-99FB-1B78C91F8FE1}"/>
              </a:ext>
            </a:extLst>
          </p:cNvPr>
          <p:cNvSpPr>
            <a:spLocks noGrp="1"/>
          </p:cNvSpPr>
          <p:nvPr>
            <p:ph type="body" sz="quarter" idx="13"/>
          </p:nvPr>
        </p:nvSpPr>
        <p:spPr>
          <a:xfrm>
            <a:off x="168675" y="1908260"/>
            <a:ext cx="5029155" cy="949829"/>
          </a:xfrm>
        </p:spPr>
        <p:txBody>
          <a:bodyPr>
            <a:normAutofit fontScale="92500"/>
          </a:bodyPr>
          <a:lstStyle/>
          <a:p>
            <a:r>
              <a:rPr lang="en-US" dirty="0"/>
              <a:t>KHAN MD SHIBLI NOMANI</a:t>
            </a:r>
          </a:p>
          <a:p>
            <a:r>
              <a:rPr lang="en-GB" sz="2100" b="0" i="0" dirty="0">
                <a:effectLst/>
                <a:highlight>
                  <a:srgbClr val="FFFFFF"/>
                </a:highlight>
                <a:latin typeface="Stencil" panose="040409050D0802020404" pitchFamily="82" charset="0"/>
              </a:rPr>
              <a:t>email: kmshiblinomanii@gmail.com</a:t>
            </a:r>
          </a:p>
          <a:p>
            <a:endParaRPr lang="ru-RU" dirty="0"/>
          </a:p>
        </p:txBody>
      </p:sp>
      <p:sp>
        <p:nvSpPr>
          <p:cNvPr id="3" name="Text Placeholder 2">
            <a:extLst>
              <a:ext uri="{FF2B5EF4-FFF2-40B4-BE49-F238E27FC236}">
                <a16:creationId xmlns:a16="http://schemas.microsoft.com/office/drawing/2014/main" id="{5ECCBAE3-CEA3-4EE0-83F6-41CFC54D2B4A}"/>
              </a:ext>
            </a:extLst>
          </p:cNvPr>
          <p:cNvSpPr>
            <a:spLocks noGrp="1"/>
          </p:cNvSpPr>
          <p:nvPr>
            <p:ph type="body" sz="quarter" idx="20"/>
          </p:nvPr>
        </p:nvSpPr>
        <p:spPr>
          <a:xfrm>
            <a:off x="76810" y="3267995"/>
            <a:ext cx="4630008" cy="2271672"/>
          </a:xfrm>
        </p:spPr>
        <p:txBody>
          <a:bodyPr/>
          <a:lstStyle/>
          <a:p>
            <a:pPr algn="l">
              <a:buFont typeface="Arial" panose="020B0604020202020204" pitchFamily="34" charset="0"/>
              <a:buChar char="•"/>
            </a:pPr>
            <a:r>
              <a:rPr lang="en-GB" sz="1400" b="0" i="0" dirty="0">
                <a:effectLst/>
                <a:highlight>
                  <a:srgbClr val="FFFFFF"/>
                </a:highlight>
                <a:latin typeface="Stencil" panose="040409050D0802020404" pitchFamily="82" charset="0"/>
              </a:rPr>
              <a:t>LinkedIn: </a:t>
            </a:r>
            <a:r>
              <a:rPr lang="en-GB" sz="1400" b="0" i="0" u="none" strike="noStrike" dirty="0">
                <a:effectLst/>
                <a:highlight>
                  <a:srgbClr val="FFFFFF"/>
                </a:highlight>
                <a:latin typeface="Stencil" panose="040409050D0802020404" pitchFamily="82" charset="0"/>
                <a:hlinkClick r:id="rId2"/>
              </a:rPr>
              <a:t>https://www.linkedin.com/in/khan-md-shibli-nomani-45445612b/</a:t>
            </a:r>
            <a:endParaRPr lang="en-GB" sz="1400" b="0" i="0" dirty="0">
              <a:effectLst/>
              <a:highlight>
                <a:srgbClr val="FFFFFF"/>
              </a:highlight>
              <a:latin typeface="Stencil" panose="040409050D0802020404" pitchFamily="82" charset="0"/>
            </a:endParaRPr>
          </a:p>
          <a:p>
            <a:pPr algn="l">
              <a:buFont typeface="Arial" panose="020B0604020202020204" pitchFamily="34" charset="0"/>
              <a:buChar char="•"/>
            </a:pPr>
            <a:r>
              <a:rPr lang="en-GB" sz="1400" b="0" i="0" dirty="0" err="1">
                <a:effectLst/>
                <a:highlight>
                  <a:srgbClr val="FFFFFF"/>
                </a:highlight>
                <a:latin typeface="Stencil" panose="040409050D0802020404" pitchFamily="82" charset="0"/>
              </a:rPr>
              <a:t>whatsApp</a:t>
            </a:r>
            <a:r>
              <a:rPr lang="en-GB" sz="1400" b="0" i="0" dirty="0">
                <a:effectLst/>
                <a:highlight>
                  <a:srgbClr val="FFFFFF"/>
                </a:highlight>
                <a:latin typeface="Stencil" panose="040409050D0802020404" pitchFamily="82" charset="0"/>
              </a:rPr>
              <a:t>: +8801672403057</a:t>
            </a:r>
          </a:p>
          <a:p>
            <a:pPr algn="l">
              <a:buFont typeface="Arial" panose="020B0604020202020204" pitchFamily="34" charset="0"/>
              <a:buChar char="•"/>
            </a:pPr>
            <a:r>
              <a:rPr lang="en-GB" sz="1400" b="0" i="0" dirty="0" err="1">
                <a:effectLst/>
                <a:highlight>
                  <a:srgbClr val="FFFFFF"/>
                </a:highlight>
                <a:latin typeface="Stencil" panose="040409050D0802020404" pitchFamily="82" charset="0"/>
              </a:rPr>
              <a:t>Github</a:t>
            </a:r>
            <a:r>
              <a:rPr lang="en-GB" sz="1400" b="0" i="0" dirty="0">
                <a:effectLst/>
                <a:highlight>
                  <a:srgbClr val="FFFFFF"/>
                </a:highlight>
                <a:latin typeface="Stencil" panose="040409050D0802020404" pitchFamily="82" charset="0"/>
              </a:rPr>
              <a:t>: </a:t>
            </a:r>
            <a:r>
              <a:rPr lang="en-GB" sz="1400" b="0" i="0" u="none" strike="noStrike" dirty="0">
                <a:effectLst/>
                <a:highlight>
                  <a:srgbClr val="FFFFFF"/>
                </a:highlight>
                <a:latin typeface="Stencil" panose="040409050D0802020404" pitchFamily="82" charset="0"/>
                <a:hlinkClick r:id="rId3"/>
              </a:rPr>
              <a:t>https://github.com/Shibli-Nomani</a:t>
            </a:r>
            <a:endParaRPr lang="en-GB" sz="1400" b="0" i="0" dirty="0">
              <a:effectLst/>
              <a:highlight>
                <a:srgbClr val="FFFFFF"/>
              </a:highlight>
              <a:latin typeface="Stencil" panose="040409050D0802020404" pitchFamily="82" charset="0"/>
            </a:endParaRPr>
          </a:p>
          <a:p>
            <a:pPr algn="l">
              <a:buFont typeface="Arial" panose="020B0604020202020204" pitchFamily="34" charset="0"/>
              <a:buChar char="•"/>
            </a:pPr>
            <a:r>
              <a:rPr lang="en-GB" sz="1400" b="0" i="0" dirty="0" err="1">
                <a:effectLst/>
                <a:highlight>
                  <a:srgbClr val="FFFFFF"/>
                </a:highlight>
                <a:latin typeface="Stencil" panose="040409050D0802020404" pitchFamily="82" charset="0"/>
              </a:rPr>
              <a:t>kaggle</a:t>
            </a:r>
            <a:r>
              <a:rPr lang="en-GB" sz="1400" b="0" i="0" dirty="0">
                <a:effectLst/>
                <a:highlight>
                  <a:srgbClr val="FFFFFF"/>
                </a:highlight>
                <a:latin typeface="Stencil" panose="040409050D0802020404" pitchFamily="82" charset="0"/>
              </a:rPr>
              <a:t>: </a:t>
            </a:r>
            <a:r>
              <a:rPr lang="en-GB" sz="1400" b="0" i="0" u="none" strike="noStrike" dirty="0">
                <a:effectLst/>
                <a:highlight>
                  <a:srgbClr val="FFFFFF"/>
                </a:highlight>
                <a:latin typeface="Stencil" panose="040409050D0802020404" pitchFamily="82" charset="0"/>
                <a:hlinkClick r:id="rId4"/>
              </a:rPr>
              <a:t>https://www.kaggle.com/shiblinomani</a:t>
            </a:r>
            <a:endParaRPr lang="en-GB" sz="1400" b="0" i="0" dirty="0">
              <a:effectLst/>
              <a:highlight>
                <a:srgbClr val="FFFFFF"/>
              </a:highlight>
              <a:latin typeface="Stencil" panose="040409050D0802020404" pitchFamily="82" charset="0"/>
            </a:endParaRPr>
          </a:p>
        </p:txBody>
      </p:sp>
      <p:pic>
        <p:nvPicPr>
          <p:cNvPr id="12" name="Picture Placeholder 11">
            <a:extLst>
              <a:ext uri="{FF2B5EF4-FFF2-40B4-BE49-F238E27FC236}">
                <a16:creationId xmlns:a16="http://schemas.microsoft.com/office/drawing/2014/main" id="{A93ACF4C-E9B0-426E-B719-A441974AD9CE}"/>
              </a:ext>
            </a:extLst>
          </p:cNvPr>
          <p:cNvPicPr>
            <a:picLocks noGrp="1" noChangeAspect="1"/>
          </p:cNvPicPr>
          <p:nvPr>
            <p:ph type="pic" sz="quarter" idx="21"/>
          </p:nvPr>
        </p:nvPicPr>
        <p:blipFill>
          <a:blip r:embed="rId5">
            <a:extLst>
              <a:ext uri="{837473B0-CC2E-450A-ABE3-18F120FF3D39}">
                <a1611:picAttrSrcUrl xmlns:a1611="http://schemas.microsoft.com/office/drawing/2016/11/main" r:id="rId6"/>
              </a:ext>
            </a:extLst>
          </a:blip>
          <a:srcRect l="14140" r="14140"/>
          <a:stretch/>
        </p:blipFill>
        <p:spPr>
          <a:xfrm>
            <a:off x="4614953" y="0"/>
            <a:ext cx="7585924" cy="5949573"/>
          </a:xfrm>
        </p:spPr>
      </p:pic>
    </p:spTree>
    <p:extLst>
      <p:ext uri="{BB962C8B-B14F-4D97-AF65-F5344CB8AC3E}">
        <p14:creationId xmlns:p14="http://schemas.microsoft.com/office/powerpoint/2010/main" val="1650012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0E4B91E-CC99-49A7-B26A-644201DA68F5}"/>
              </a:ext>
            </a:extLst>
          </p:cNvPr>
          <p:cNvPicPr>
            <a:picLocks noGrp="1" noChangeAspect="1"/>
          </p:cNvPicPr>
          <p:nvPr>
            <p:ph type="pic" sz="quarter" idx="15"/>
          </p:nvPr>
        </p:nvPicPr>
        <p:blipFill>
          <a:blip r:embed="rId2">
            <a:extLst>
              <a:ext uri="{837473B0-CC2E-450A-ABE3-18F120FF3D39}">
                <a1611:picAttrSrcUrl xmlns:a1611="http://schemas.microsoft.com/office/drawing/2016/11/main" r:id="rId3"/>
              </a:ext>
            </a:extLst>
          </a:blip>
          <a:srcRect l="23838" r="23838"/>
          <a:stretch/>
        </p:blipFill>
        <p:spPr>
          <a:xfrm>
            <a:off x="1396781" y="0"/>
            <a:ext cx="3894833" cy="5656330"/>
          </a:xfrm>
        </p:spPr>
      </p:pic>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p:txBody>
          <a:bodyPr>
            <a:noAutofit/>
          </a:bodyPr>
          <a:lstStyle/>
          <a:p>
            <a:r>
              <a:rPr lang="en-US" sz="2800" dirty="0"/>
              <a:t>Business Impact</a:t>
            </a:r>
          </a:p>
        </p:txBody>
      </p:sp>
      <p:sp>
        <p:nvSpPr>
          <p:cNvPr id="3" name="Text Placeholder 2">
            <a:extLst>
              <a:ext uri="{FF2B5EF4-FFF2-40B4-BE49-F238E27FC236}">
                <a16:creationId xmlns:a16="http://schemas.microsoft.com/office/drawing/2014/main" id="{C11093FF-1360-4523-8547-5192EDA8BBF9}"/>
              </a:ext>
            </a:extLst>
          </p:cNvPr>
          <p:cNvSpPr>
            <a:spLocks noGrp="1"/>
          </p:cNvSpPr>
          <p:nvPr>
            <p:ph type="body" sz="quarter" idx="13"/>
          </p:nvPr>
        </p:nvSpPr>
        <p:spPr>
          <a:xfrm>
            <a:off x="6391923" y="2050475"/>
            <a:ext cx="5601810" cy="3684500"/>
          </a:xfrm>
        </p:spPr>
        <p:txBody>
          <a:bodyPr>
            <a:normAutofit fontScale="92500" lnSpcReduction="10000"/>
          </a:bodyPr>
          <a:lstStyle/>
          <a:p>
            <a:pPr algn="just"/>
            <a:r>
              <a:rPr lang="en-GB" dirty="0"/>
              <a:t>Business Impact: Market price predictive models enable businesses to make data-driven decisions regarding production, procurement, pricing strategies, and resource allocation. By accurately forecasting market trends, businesses can optimize inventory management, minimize costs, and maximize profitability.</a:t>
            </a:r>
          </a:p>
          <a:p>
            <a:pPr algn="just"/>
            <a:endParaRPr lang="en-GB" dirty="0"/>
          </a:p>
          <a:p>
            <a:pPr algn="just"/>
            <a:r>
              <a:rPr lang="en-GB" dirty="0"/>
              <a:t>Applications: Market price predictive models find applications across various industries, including agriculture, finance, retail, and manufacturing. These models assist in predicting commodity prices, stock market trends, consumer demand, and resource availability, empowering businesses to adapt to market dynamics effectively and stay ahead of the competition.</a:t>
            </a:r>
            <a:endParaRPr lang="en-US" dirty="0"/>
          </a:p>
        </p:txBody>
      </p:sp>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12"/>
          </p:nvPr>
        </p:nvSpPr>
        <p:spPr/>
        <p:txBody>
          <a:bodyPr/>
          <a:lstStyle/>
          <a:p>
            <a:fld id="{D495E168-DA5E-4888-8D8A-92B118324C14}" type="slidenum">
              <a:rPr lang="ru-RU" smtClean="0"/>
              <a:pPr/>
              <a:t>10</a:t>
            </a:fld>
            <a:endParaRPr lang="ru-RU" dirty="0"/>
          </a:p>
        </p:txBody>
      </p:sp>
    </p:spTree>
    <p:extLst>
      <p:ext uri="{BB962C8B-B14F-4D97-AF65-F5344CB8AC3E}">
        <p14:creationId xmlns:p14="http://schemas.microsoft.com/office/powerpoint/2010/main" val="2422673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9B87-4AA7-436A-A28E-213168C1C67B}"/>
              </a:ext>
            </a:extLst>
          </p:cNvPr>
          <p:cNvSpPr>
            <a:spLocks noGrp="1"/>
          </p:cNvSpPr>
          <p:nvPr>
            <p:ph type="title"/>
          </p:nvPr>
        </p:nvSpPr>
        <p:spPr>
          <a:xfrm>
            <a:off x="656949" y="1413476"/>
            <a:ext cx="5353234" cy="782638"/>
          </a:xfrm>
        </p:spPr>
        <p:txBody>
          <a:bodyPr>
            <a:noAutofit/>
          </a:bodyPr>
          <a:lstStyle/>
          <a:p>
            <a:r>
              <a:rPr lang="en-US" sz="2400" dirty="0"/>
              <a:t>Costing and Returns</a:t>
            </a:r>
            <a:br>
              <a:rPr lang="en-US" sz="1100" dirty="0"/>
            </a:br>
            <a:endParaRPr lang="en-US" sz="2400" dirty="0"/>
          </a:p>
        </p:txBody>
      </p:sp>
      <p:sp>
        <p:nvSpPr>
          <p:cNvPr id="5" name="Text Placeholder 4">
            <a:extLst>
              <a:ext uri="{FF2B5EF4-FFF2-40B4-BE49-F238E27FC236}">
                <a16:creationId xmlns:a16="http://schemas.microsoft.com/office/drawing/2014/main" id="{5DD2790B-AC76-457A-BCB5-3E68F230ED5B}"/>
              </a:ext>
            </a:extLst>
          </p:cNvPr>
          <p:cNvSpPr>
            <a:spLocks noGrp="1"/>
          </p:cNvSpPr>
          <p:nvPr>
            <p:ph type="body" sz="quarter" idx="15"/>
          </p:nvPr>
        </p:nvSpPr>
        <p:spPr>
          <a:xfrm>
            <a:off x="195309" y="2308193"/>
            <a:ext cx="5576461" cy="4065973"/>
          </a:xfrm>
        </p:spPr>
        <p:txBody>
          <a:bodyPr>
            <a:normAutofit/>
          </a:bodyPr>
          <a:lstStyle/>
          <a:p>
            <a:r>
              <a:rPr lang="en-GB" dirty="0">
                <a:solidFill>
                  <a:schemeClr val="accent1">
                    <a:lumMod val="75000"/>
                  </a:schemeClr>
                </a:solidFill>
              </a:rPr>
              <a:t>Costing: Developing and implementing market price predictive models involves upfront costs in data acquisition, model development, infrastructure setup and human resources along with ongoing expenses for maintenance and updates.</a:t>
            </a:r>
          </a:p>
          <a:p>
            <a:endParaRPr lang="en-GB" dirty="0">
              <a:solidFill>
                <a:schemeClr val="accent1">
                  <a:lumMod val="75000"/>
                </a:schemeClr>
              </a:solidFill>
            </a:endParaRPr>
          </a:p>
          <a:p>
            <a:r>
              <a:rPr lang="en-GB" dirty="0">
                <a:solidFill>
                  <a:schemeClr val="accent1">
                    <a:lumMod val="75000"/>
                  </a:schemeClr>
                </a:solidFill>
              </a:rPr>
              <a:t>Returns: However, the returns are significant, with businesses enjoying reduced forecasting errors and optimized inventory management, leading to improved operational efficiency and increased profitability.</a:t>
            </a:r>
          </a:p>
          <a:p>
            <a:endParaRPr lang="en-GB" dirty="0">
              <a:solidFill>
                <a:schemeClr val="accent1">
                  <a:lumMod val="75000"/>
                </a:schemeClr>
              </a:solidFill>
            </a:endParaRPr>
          </a:p>
          <a:p>
            <a:endParaRPr lang="en-GB" dirty="0">
              <a:solidFill>
                <a:schemeClr val="accent1">
                  <a:lumMod val="75000"/>
                </a:schemeClr>
              </a:solidFill>
            </a:endParaRPr>
          </a:p>
          <a:p>
            <a:endParaRPr lang="en-GB" dirty="0">
              <a:solidFill>
                <a:schemeClr val="accent1">
                  <a:lumMod val="75000"/>
                </a:schemeClr>
              </a:solidFill>
            </a:endParaRPr>
          </a:p>
          <a:p>
            <a:endParaRPr lang="en-GB" dirty="0">
              <a:solidFill>
                <a:schemeClr val="accent1">
                  <a:lumMod val="75000"/>
                </a:schemeClr>
              </a:solidFill>
            </a:endParaRPr>
          </a:p>
          <a:p>
            <a:endParaRPr lang="en-GB" dirty="0">
              <a:solidFill>
                <a:schemeClr val="accent1">
                  <a:lumMod val="75000"/>
                </a:schemeClr>
              </a:solidFill>
            </a:endParaRPr>
          </a:p>
          <a:p>
            <a:endParaRPr lang="en-GB" dirty="0">
              <a:solidFill>
                <a:schemeClr val="accent1">
                  <a:lumMod val="75000"/>
                </a:schemeClr>
              </a:solidFill>
            </a:endParaRPr>
          </a:p>
        </p:txBody>
      </p:sp>
      <p:pic>
        <p:nvPicPr>
          <p:cNvPr id="14" name="Picture Placeholder 13">
            <a:extLst>
              <a:ext uri="{FF2B5EF4-FFF2-40B4-BE49-F238E27FC236}">
                <a16:creationId xmlns:a16="http://schemas.microsoft.com/office/drawing/2014/main" id="{6D2A2984-909C-46E6-BA11-B06EBD98F0D9}"/>
              </a:ext>
            </a:extLst>
          </p:cNvPr>
          <p:cNvPicPr>
            <a:picLocks noGrp="1" noChangeAspect="1"/>
          </p:cNvPicPr>
          <p:nvPr>
            <p:ph type="pic" sz="quarter" idx="18"/>
          </p:nvPr>
        </p:nvPicPr>
        <p:blipFill>
          <a:blip r:embed="rId2">
            <a:extLst>
              <a:ext uri="{837473B0-CC2E-450A-ABE3-18F120FF3D39}">
                <a1611:picAttrSrcUrl xmlns:a1611="http://schemas.microsoft.com/office/drawing/2016/11/main" r:id="rId3"/>
              </a:ext>
            </a:extLst>
          </a:blip>
          <a:srcRect t="9840" b="9840"/>
          <a:stretch/>
        </p:blipFill>
        <p:spPr>
          <a:xfrm>
            <a:off x="5771770" y="1483675"/>
            <a:ext cx="6421408" cy="3438427"/>
          </a:xfrm>
        </p:spPr>
      </p:pic>
      <p:sp>
        <p:nvSpPr>
          <p:cNvPr id="4" name="Slide Number Placeholder 3">
            <a:extLst>
              <a:ext uri="{FF2B5EF4-FFF2-40B4-BE49-F238E27FC236}">
                <a16:creationId xmlns:a16="http://schemas.microsoft.com/office/drawing/2014/main" id="{9DFFC05B-6738-42DC-8BE6-C9279D17A4F6}"/>
              </a:ext>
            </a:extLst>
          </p:cNvPr>
          <p:cNvSpPr>
            <a:spLocks noGrp="1"/>
          </p:cNvSpPr>
          <p:nvPr>
            <p:ph type="sldNum" sz="quarter" idx="12"/>
          </p:nvPr>
        </p:nvSpPr>
        <p:spPr/>
        <p:txBody>
          <a:bodyPr/>
          <a:lstStyle/>
          <a:p>
            <a:fld id="{D495E168-DA5E-4888-8D8A-92B118324C14}" type="slidenum">
              <a:rPr lang="ru-RU" smtClean="0"/>
              <a:pPr/>
              <a:t>11</a:t>
            </a:fld>
            <a:endParaRPr lang="ru-RU" dirty="0"/>
          </a:p>
        </p:txBody>
      </p:sp>
    </p:spTree>
    <p:extLst>
      <p:ext uri="{BB962C8B-B14F-4D97-AF65-F5344CB8AC3E}">
        <p14:creationId xmlns:p14="http://schemas.microsoft.com/office/powerpoint/2010/main" val="2486854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Chart Placeholder 20" descr="Pie chart">
            <a:extLst>
              <a:ext uri="{FF2B5EF4-FFF2-40B4-BE49-F238E27FC236}">
                <a16:creationId xmlns:a16="http://schemas.microsoft.com/office/drawing/2014/main" id="{093B88E5-E854-483F-A761-6A39AF1AE58A}"/>
              </a:ext>
            </a:extLst>
          </p:cNvPr>
          <p:cNvGraphicFramePr>
            <a:graphicFrameLocks noGrp="1"/>
          </p:cNvGraphicFramePr>
          <p:nvPr>
            <p:ph type="chart" sz="quarter" idx="32"/>
            <p:extLst>
              <p:ext uri="{D42A27DB-BD31-4B8C-83A1-F6EECF244321}">
                <p14:modId xmlns:p14="http://schemas.microsoft.com/office/powerpoint/2010/main" val="2684824177"/>
              </p:ext>
            </p:extLst>
          </p:nvPr>
        </p:nvGraphicFramePr>
        <p:xfrm>
          <a:off x="798795" y="1087668"/>
          <a:ext cx="4509470" cy="4594679"/>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4991AEBC-6D9D-4D30-BB4C-43FE1370375F}"/>
              </a:ext>
            </a:extLst>
          </p:cNvPr>
          <p:cNvSpPr>
            <a:spLocks noGrp="1"/>
          </p:cNvSpPr>
          <p:nvPr>
            <p:ph type="title"/>
          </p:nvPr>
        </p:nvSpPr>
        <p:spPr/>
        <p:txBody>
          <a:bodyPr/>
          <a:lstStyle/>
          <a:p>
            <a:r>
              <a:rPr lang="en-US" dirty="0"/>
              <a:t>Conclusion</a:t>
            </a:r>
            <a:endParaRPr lang="ru-RU" dirty="0"/>
          </a:p>
        </p:txBody>
      </p:sp>
      <p:sp>
        <p:nvSpPr>
          <p:cNvPr id="4" name="Slide Number Placeholder 3">
            <a:extLst>
              <a:ext uri="{FF2B5EF4-FFF2-40B4-BE49-F238E27FC236}">
                <a16:creationId xmlns:a16="http://schemas.microsoft.com/office/drawing/2014/main" id="{BEDAECDC-7310-4573-BE1D-3F708C83049D}"/>
              </a:ext>
            </a:extLst>
          </p:cNvPr>
          <p:cNvSpPr>
            <a:spLocks noGrp="1"/>
          </p:cNvSpPr>
          <p:nvPr>
            <p:ph type="sldNum" sz="quarter" idx="12"/>
          </p:nvPr>
        </p:nvSpPr>
        <p:spPr/>
        <p:txBody>
          <a:bodyPr/>
          <a:lstStyle/>
          <a:p>
            <a:fld id="{D495E168-DA5E-4888-8D8A-92B118324C14}" type="slidenum">
              <a:rPr lang="ru-RU" smtClean="0"/>
              <a:t>12</a:t>
            </a:fld>
            <a:endParaRPr lang="ru-RU" dirty="0"/>
          </a:p>
        </p:txBody>
      </p:sp>
      <p:sp>
        <p:nvSpPr>
          <p:cNvPr id="26" name="Text Placeholder 25">
            <a:extLst>
              <a:ext uri="{FF2B5EF4-FFF2-40B4-BE49-F238E27FC236}">
                <a16:creationId xmlns:a16="http://schemas.microsoft.com/office/drawing/2014/main" id="{E79F2842-E927-FCC5-A0C6-95CD91DE2813}"/>
              </a:ext>
            </a:extLst>
          </p:cNvPr>
          <p:cNvSpPr>
            <a:spLocks noGrp="1"/>
          </p:cNvSpPr>
          <p:nvPr>
            <p:ph type="body" sz="quarter" idx="16"/>
          </p:nvPr>
        </p:nvSpPr>
        <p:spPr/>
        <p:txBody>
          <a:bodyPr/>
          <a:lstStyle/>
          <a:p>
            <a:pPr>
              <a:spcBef>
                <a:spcPts val="600"/>
              </a:spcBef>
              <a:buClr>
                <a:schemeClr val="accent3"/>
              </a:buClr>
            </a:pPr>
            <a:endParaRPr lang="en-GB" sz="1400" b="0" dirty="0">
              <a:solidFill>
                <a:schemeClr val="accent1">
                  <a:lumMod val="75000"/>
                </a:schemeClr>
              </a:solidFill>
            </a:endParaRPr>
          </a:p>
          <a:p>
            <a:pPr marL="180000" indent="-180000">
              <a:spcBef>
                <a:spcPts val="600"/>
              </a:spcBef>
              <a:buClr>
                <a:schemeClr val="accent3"/>
              </a:buClr>
              <a:buFont typeface="Arial" panose="020B0604020202020204" pitchFamily="34" charset="0"/>
              <a:buChar char="•"/>
            </a:pPr>
            <a:r>
              <a:rPr lang="en-GB" sz="1400" b="0" dirty="0">
                <a:solidFill>
                  <a:schemeClr val="accent1">
                    <a:lumMod val="75000"/>
                  </a:schemeClr>
                </a:solidFill>
              </a:rPr>
              <a:t>ML and DL offer powerful tools for market price prediction.</a:t>
            </a:r>
          </a:p>
          <a:p>
            <a:pPr marL="180000" indent="-180000">
              <a:spcBef>
                <a:spcPts val="600"/>
              </a:spcBef>
              <a:buClr>
                <a:schemeClr val="accent3"/>
              </a:buClr>
              <a:buFont typeface="Arial" panose="020B0604020202020204" pitchFamily="34" charset="0"/>
              <a:buChar char="•"/>
            </a:pPr>
            <a:r>
              <a:rPr lang="en-GB" sz="1400" b="0" dirty="0">
                <a:solidFill>
                  <a:schemeClr val="accent1">
                    <a:lumMod val="75000"/>
                  </a:schemeClr>
                </a:solidFill>
              </a:rPr>
              <a:t>Integration of these techniques can lead to significant business advantages.</a:t>
            </a:r>
          </a:p>
          <a:p>
            <a:pPr marL="180000" indent="-180000">
              <a:spcBef>
                <a:spcPts val="600"/>
              </a:spcBef>
              <a:buClr>
                <a:schemeClr val="accent3"/>
              </a:buClr>
              <a:buFont typeface="Arial" panose="020B0604020202020204" pitchFamily="34" charset="0"/>
              <a:buChar char="•"/>
            </a:pPr>
            <a:r>
              <a:rPr lang="en-GB" sz="1400" b="0" dirty="0">
                <a:solidFill>
                  <a:schemeClr val="accent1">
                    <a:lumMod val="75000"/>
                  </a:schemeClr>
                </a:solidFill>
              </a:rPr>
              <a:t>Strategic investment in ML and DL capabilities can drive long-term profitability and growth.</a:t>
            </a:r>
            <a:endParaRPr lang="en-US" sz="1400" b="0" dirty="0">
              <a:solidFill>
                <a:schemeClr val="accent1">
                  <a:lumMod val="75000"/>
                </a:schemeClr>
              </a:solidFill>
            </a:endParaRPr>
          </a:p>
        </p:txBody>
      </p:sp>
    </p:spTree>
    <p:extLst>
      <p:ext uri="{BB962C8B-B14F-4D97-AF65-F5344CB8AC3E}">
        <p14:creationId xmlns:p14="http://schemas.microsoft.com/office/powerpoint/2010/main" val="1266157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2714827" y="3212520"/>
            <a:ext cx="7366027" cy="853993"/>
          </a:xfrm>
        </p:spPr>
        <p:txBody>
          <a:bodyPr>
            <a:normAutofit/>
          </a:bodyPr>
          <a:lstStyle/>
          <a:p>
            <a:r>
              <a:rPr lang="en-US" sz="5400" dirty="0">
                <a:solidFill>
                  <a:schemeClr val="tx2">
                    <a:lumMod val="75000"/>
                  </a:schemeClr>
                </a:solidFill>
                <a:latin typeface="Arial Rounded MT Bold" panose="020F0704030504030204" pitchFamily="34" charset="0"/>
              </a:rPr>
              <a:t>Thank You, Everyone</a:t>
            </a:r>
            <a:endParaRPr lang="ru-RU" sz="5400" dirty="0">
              <a:solidFill>
                <a:schemeClr val="tx2">
                  <a:lumMod val="75000"/>
                </a:schemeClr>
              </a:solidFill>
            </a:endParaRPr>
          </a:p>
        </p:txBody>
      </p:sp>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p:txBody>
          <a:bodyPr/>
          <a:lstStyle/>
          <a:p>
            <a:fld id="{D495E168-DA5E-4888-8D8A-92B118324C14}" type="slidenum">
              <a:rPr lang="ru-RU" b="1" smtClean="0"/>
              <a:t>13</a:t>
            </a:fld>
            <a:endParaRPr lang="ru-RU" b="1" dirty="0"/>
          </a:p>
        </p:txBody>
      </p:sp>
      <p:sp>
        <p:nvSpPr>
          <p:cNvPr id="11" name="TextBox 10">
            <a:extLst>
              <a:ext uri="{FF2B5EF4-FFF2-40B4-BE49-F238E27FC236}">
                <a16:creationId xmlns:a16="http://schemas.microsoft.com/office/drawing/2014/main" id="{EC40BBA0-EC18-DC07-7A6C-780E6A0A4A18}"/>
              </a:ext>
            </a:extLst>
          </p:cNvPr>
          <p:cNvSpPr txBox="1"/>
          <p:nvPr/>
        </p:nvSpPr>
        <p:spPr>
          <a:xfrm>
            <a:off x="4128117" y="4208014"/>
            <a:ext cx="6006773" cy="646331"/>
          </a:xfrm>
          <a:prstGeom prst="rect">
            <a:avLst/>
          </a:prstGeom>
          <a:noFill/>
        </p:spPr>
        <p:txBody>
          <a:bodyPr wrap="none" rtlCol="0">
            <a:spAutoFit/>
          </a:bodyPr>
          <a:lstStyle/>
          <a:p>
            <a:r>
              <a:rPr lang="en-US" sz="3600" b="1" dirty="0">
                <a:solidFill>
                  <a:schemeClr val="accent1">
                    <a:lumMod val="75000"/>
                  </a:schemeClr>
                </a:solidFill>
              </a:rPr>
              <a:t>KHAN MD SHIBLI NOMANI</a:t>
            </a:r>
          </a:p>
        </p:txBody>
      </p:sp>
    </p:spTree>
    <p:extLst>
      <p:ext uri="{BB962C8B-B14F-4D97-AF65-F5344CB8AC3E}">
        <p14:creationId xmlns:p14="http://schemas.microsoft.com/office/powerpoint/2010/main" val="1855796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p:txBody>
          <a:bodyPr/>
          <a:lstStyle/>
          <a:p>
            <a:r>
              <a:rPr lang="en-US" dirty="0"/>
              <a:t>OBJECTIVES</a:t>
            </a:r>
            <a:endParaRPr lang="ru-RU" dirty="0"/>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fld id="{D495E168-DA5E-4888-8D8A-92B118324C14}" type="slidenum">
              <a:rPr lang="ru-RU" smtClean="0"/>
              <a:pPr/>
              <a:t>2</a:t>
            </a:fld>
            <a:endParaRPr lang="ru-RU" dirty="0"/>
          </a:p>
        </p:txBody>
      </p:sp>
      <p:sp>
        <p:nvSpPr>
          <p:cNvPr id="7" name="Subtitle 6">
            <a:extLst>
              <a:ext uri="{FF2B5EF4-FFF2-40B4-BE49-F238E27FC236}">
                <a16:creationId xmlns:a16="http://schemas.microsoft.com/office/drawing/2014/main" id="{EC964507-EA06-96FC-1D2C-DB30DE259B00}"/>
              </a:ext>
            </a:extLst>
          </p:cNvPr>
          <p:cNvSpPr>
            <a:spLocks noGrp="1"/>
          </p:cNvSpPr>
          <p:nvPr>
            <p:ph type="subTitle" idx="1"/>
          </p:nvPr>
        </p:nvSpPr>
        <p:spPr>
          <a:xfrm>
            <a:off x="795771" y="1877051"/>
            <a:ext cx="7194131" cy="2739337"/>
          </a:xfrm>
        </p:spPr>
        <p:txBody>
          <a:bodyPr>
            <a:normAutofit fontScale="92500" lnSpcReduction="10000"/>
          </a:bodyPr>
          <a:lstStyle/>
          <a:p>
            <a:pPr marL="342900" indent="-342900">
              <a:buAutoNum type="arabicPeriod"/>
            </a:pPr>
            <a:r>
              <a:rPr lang="en-US" dirty="0"/>
              <a:t>Introduction to Market Price Prediction</a:t>
            </a:r>
          </a:p>
          <a:p>
            <a:pPr marL="342900" indent="-342900">
              <a:buAutoNum type="arabicPeriod"/>
            </a:pPr>
            <a:r>
              <a:rPr lang="en-US" dirty="0"/>
              <a:t>How do the ML and DL Models help in Market Price Prediction</a:t>
            </a:r>
          </a:p>
          <a:p>
            <a:pPr marL="342900" indent="-342900">
              <a:buAutoNum type="arabicPeriod"/>
            </a:pPr>
            <a:r>
              <a:rPr lang="en-US" dirty="0"/>
              <a:t>About Dataset</a:t>
            </a:r>
          </a:p>
          <a:p>
            <a:pPr marL="342900" indent="-342900">
              <a:buAutoNum type="arabicPeriod"/>
            </a:pPr>
            <a:r>
              <a:rPr lang="en-US" dirty="0"/>
              <a:t>Model Building Workflow</a:t>
            </a:r>
          </a:p>
          <a:p>
            <a:pPr marL="342900" indent="-342900">
              <a:buAutoNum type="arabicPeriod"/>
            </a:pPr>
            <a:r>
              <a:rPr lang="en-US" dirty="0"/>
              <a:t>Limitations and Improvements</a:t>
            </a:r>
          </a:p>
          <a:p>
            <a:pPr marL="342900" indent="-342900">
              <a:buAutoNum type="arabicPeriod"/>
            </a:pPr>
            <a:r>
              <a:rPr lang="en-US" dirty="0"/>
              <a:t>Impact on Business</a:t>
            </a:r>
          </a:p>
          <a:p>
            <a:pPr marL="342900" indent="-342900">
              <a:buAutoNum type="arabicPeriod"/>
            </a:pPr>
            <a:r>
              <a:rPr lang="en-US" dirty="0"/>
              <a:t>Costing and Return</a:t>
            </a:r>
          </a:p>
          <a:p>
            <a:pPr marL="342900" indent="-342900">
              <a:buAutoNum type="arabicPeriod"/>
            </a:pPr>
            <a:r>
              <a:rPr lang="en-US" dirty="0"/>
              <a:t>Conclusion</a:t>
            </a:r>
          </a:p>
          <a:p>
            <a:pPr marL="342900" indent="-342900">
              <a:buAutoNum type="arabicPeriod"/>
            </a:pPr>
            <a:endParaRPr lang="en-US" dirty="0"/>
          </a:p>
        </p:txBody>
      </p:sp>
    </p:spTree>
    <p:extLst>
      <p:ext uri="{BB962C8B-B14F-4D97-AF65-F5344CB8AC3E}">
        <p14:creationId xmlns:p14="http://schemas.microsoft.com/office/powerpoint/2010/main" val="2287211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0E4B91E-CC99-49A7-B26A-644201DA68F5}"/>
              </a:ext>
            </a:extLst>
          </p:cNvPr>
          <p:cNvPicPr>
            <a:picLocks noGrp="1" noChangeAspect="1"/>
          </p:cNvPicPr>
          <p:nvPr>
            <p:ph type="pic" sz="quarter" idx="15"/>
          </p:nvPr>
        </p:nvPicPr>
        <p:blipFill>
          <a:blip r:embed="rId2">
            <a:extLst>
              <a:ext uri="{837473B0-CC2E-450A-ABE3-18F120FF3D39}">
                <a1611:picAttrSrcUrl xmlns:a1611="http://schemas.microsoft.com/office/drawing/2016/11/main" r:id="rId3"/>
              </a:ext>
            </a:extLst>
          </a:blip>
          <a:srcRect l="27119" r="27119"/>
          <a:stretch/>
        </p:blipFill>
        <p:spPr>
          <a:xfrm>
            <a:off x="1396781" y="0"/>
            <a:ext cx="3894833" cy="5656330"/>
          </a:xfrm>
        </p:spPr>
      </p:pic>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p:txBody>
          <a:bodyPr>
            <a:noAutofit/>
          </a:bodyPr>
          <a:lstStyle/>
          <a:p>
            <a:r>
              <a:rPr lang="en-US" sz="2800" dirty="0"/>
              <a:t>Introduction to Market Price Prediction</a:t>
            </a:r>
          </a:p>
        </p:txBody>
      </p:sp>
      <p:sp>
        <p:nvSpPr>
          <p:cNvPr id="3" name="Text Placeholder 2">
            <a:extLst>
              <a:ext uri="{FF2B5EF4-FFF2-40B4-BE49-F238E27FC236}">
                <a16:creationId xmlns:a16="http://schemas.microsoft.com/office/drawing/2014/main" id="{C11093FF-1360-4523-8547-5192EDA8BBF9}"/>
              </a:ext>
            </a:extLst>
          </p:cNvPr>
          <p:cNvSpPr>
            <a:spLocks noGrp="1"/>
          </p:cNvSpPr>
          <p:nvPr>
            <p:ph type="body" sz="quarter" idx="13"/>
          </p:nvPr>
        </p:nvSpPr>
        <p:spPr>
          <a:xfrm>
            <a:off x="6391923" y="2050475"/>
            <a:ext cx="5601810" cy="3684500"/>
          </a:xfrm>
        </p:spPr>
        <p:txBody>
          <a:bodyPr>
            <a:normAutofit/>
          </a:bodyPr>
          <a:lstStyle/>
          <a:p>
            <a:pPr algn="just"/>
            <a:r>
              <a:rPr lang="en-GB" dirty="0"/>
              <a:t>Market price prediction involves forecasting the future prices of commodities or assets based on historical data and predictive models. It aims to provide valuable insights for decision-making, such as investment strategies, inventory management, and pricing policies, by leveraging statistical analysis, machine learning, and deep learning techniques.</a:t>
            </a:r>
            <a:endParaRPr lang="en-US" dirty="0"/>
          </a:p>
        </p:txBody>
      </p:sp>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12"/>
          </p:nvPr>
        </p:nvSpPr>
        <p:spPr/>
        <p:txBody>
          <a:bodyPr/>
          <a:lstStyle/>
          <a:p>
            <a:fld id="{D495E168-DA5E-4888-8D8A-92B118324C14}" type="slidenum">
              <a:rPr lang="ru-RU" smtClean="0"/>
              <a:pPr/>
              <a:t>3</a:t>
            </a:fld>
            <a:endParaRPr lang="ru-RU" dirty="0"/>
          </a:p>
        </p:txBody>
      </p:sp>
    </p:spTree>
    <p:extLst>
      <p:ext uri="{BB962C8B-B14F-4D97-AF65-F5344CB8AC3E}">
        <p14:creationId xmlns:p14="http://schemas.microsoft.com/office/powerpoint/2010/main" val="3066898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9B87-4AA7-436A-A28E-213168C1C67B}"/>
              </a:ext>
            </a:extLst>
          </p:cNvPr>
          <p:cNvSpPr>
            <a:spLocks noGrp="1"/>
          </p:cNvSpPr>
          <p:nvPr>
            <p:ph type="title"/>
          </p:nvPr>
        </p:nvSpPr>
        <p:spPr>
          <a:xfrm>
            <a:off x="656949" y="1231900"/>
            <a:ext cx="5576460" cy="782638"/>
          </a:xfrm>
        </p:spPr>
        <p:txBody>
          <a:bodyPr>
            <a:noAutofit/>
          </a:bodyPr>
          <a:lstStyle/>
          <a:p>
            <a:r>
              <a:rPr lang="en-US" sz="2400" dirty="0"/>
              <a:t>How do the ML and DL Models help in Market Price Prediction</a:t>
            </a:r>
          </a:p>
        </p:txBody>
      </p:sp>
      <p:sp>
        <p:nvSpPr>
          <p:cNvPr id="5" name="Text Placeholder 4">
            <a:extLst>
              <a:ext uri="{FF2B5EF4-FFF2-40B4-BE49-F238E27FC236}">
                <a16:creationId xmlns:a16="http://schemas.microsoft.com/office/drawing/2014/main" id="{5DD2790B-AC76-457A-BCB5-3E68F230ED5B}"/>
              </a:ext>
            </a:extLst>
          </p:cNvPr>
          <p:cNvSpPr>
            <a:spLocks noGrp="1"/>
          </p:cNvSpPr>
          <p:nvPr>
            <p:ph type="body" sz="quarter" idx="15"/>
          </p:nvPr>
        </p:nvSpPr>
        <p:spPr>
          <a:xfrm>
            <a:off x="195309" y="2308193"/>
            <a:ext cx="5576461" cy="4065973"/>
          </a:xfrm>
        </p:spPr>
        <p:txBody>
          <a:bodyPr>
            <a:normAutofit/>
          </a:bodyPr>
          <a:lstStyle/>
          <a:p>
            <a:r>
              <a:rPr lang="en-GB" dirty="0">
                <a:solidFill>
                  <a:schemeClr val="accent1">
                    <a:lumMod val="75000"/>
                  </a:schemeClr>
                </a:solidFill>
              </a:rPr>
              <a:t>ML and DL models </a:t>
            </a:r>
            <a:r>
              <a:rPr lang="en-GB" dirty="0" err="1">
                <a:solidFill>
                  <a:schemeClr val="accent1">
                    <a:lumMod val="75000"/>
                  </a:schemeClr>
                </a:solidFill>
              </a:rPr>
              <a:t>analyze</a:t>
            </a:r>
            <a:r>
              <a:rPr lang="en-GB" dirty="0">
                <a:solidFill>
                  <a:schemeClr val="accent1">
                    <a:lumMod val="75000"/>
                  </a:schemeClr>
                </a:solidFill>
              </a:rPr>
              <a:t> historical market data to identify patterns and trends, allowing businesses to predict future price movements more accurately.</a:t>
            </a:r>
          </a:p>
          <a:p>
            <a:endParaRPr lang="en-GB" dirty="0">
              <a:solidFill>
                <a:schemeClr val="accent1">
                  <a:lumMod val="75000"/>
                </a:schemeClr>
              </a:solidFill>
            </a:endParaRPr>
          </a:p>
          <a:p>
            <a:r>
              <a:rPr lang="en-GB" dirty="0">
                <a:solidFill>
                  <a:schemeClr val="accent1">
                    <a:lumMod val="75000"/>
                  </a:schemeClr>
                </a:solidFill>
              </a:rPr>
              <a:t>These models can capture complex relationships between factors influencing prices, such as supply and demand dynamics, economic indicators, and external factors like weather conditions or geopolitical events.</a:t>
            </a:r>
          </a:p>
          <a:p>
            <a:endParaRPr lang="en-GB" dirty="0">
              <a:solidFill>
                <a:schemeClr val="accent1">
                  <a:lumMod val="75000"/>
                </a:schemeClr>
              </a:solidFill>
            </a:endParaRPr>
          </a:p>
          <a:p>
            <a:r>
              <a:rPr lang="en-GB" dirty="0">
                <a:solidFill>
                  <a:schemeClr val="accent1">
                    <a:lumMod val="75000"/>
                  </a:schemeClr>
                </a:solidFill>
              </a:rPr>
              <a:t>ML and DL algorithms continuously learn from new data, enabling them to adapt to changing market conditions and provide updated predictions in real time, helping businesses make timely and informed decisions.</a:t>
            </a:r>
          </a:p>
          <a:p>
            <a:endParaRPr lang="en-GB" dirty="0">
              <a:solidFill>
                <a:schemeClr val="accent1">
                  <a:lumMod val="75000"/>
                </a:schemeClr>
              </a:solidFill>
            </a:endParaRPr>
          </a:p>
          <a:p>
            <a:r>
              <a:rPr lang="en-GB" dirty="0">
                <a:solidFill>
                  <a:schemeClr val="accent1">
                    <a:lumMod val="75000"/>
                  </a:schemeClr>
                </a:solidFill>
              </a:rPr>
              <a:t>By incorporating ML and DL models into their pricing strategies, businesses can optimize inventory management, minimize risks, maximize profits, and gain a competitive edge in the market.</a:t>
            </a:r>
            <a:endParaRPr lang="ru-RU" dirty="0">
              <a:solidFill>
                <a:schemeClr val="accent1">
                  <a:lumMod val="75000"/>
                </a:schemeClr>
              </a:solidFill>
            </a:endParaRPr>
          </a:p>
        </p:txBody>
      </p:sp>
      <p:pic>
        <p:nvPicPr>
          <p:cNvPr id="14" name="Picture Placeholder 13">
            <a:extLst>
              <a:ext uri="{FF2B5EF4-FFF2-40B4-BE49-F238E27FC236}">
                <a16:creationId xmlns:a16="http://schemas.microsoft.com/office/drawing/2014/main" id="{6D2A2984-909C-46E6-BA11-B06EBD98F0D9}"/>
              </a:ext>
            </a:extLst>
          </p:cNvPr>
          <p:cNvPicPr>
            <a:picLocks noGrp="1" noChangeAspect="1"/>
          </p:cNvPicPr>
          <p:nvPr>
            <p:ph type="pic" sz="quarter" idx="18"/>
          </p:nvPr>
        </p:nvPicPr>
        <p:blipFill>
          <a:blip r:embed="rId2">
            <a:extLst>
              <a:ext uri="{837473B0-CC2E-450A-ABE3-18F120FF3D39}">
                <a1611:picAttrSrcUrl xmlns:a1611="http://schemas.microsoft.com/office/drawing/2016/11/main" r:id="rId3"/>
              </a:ext>
            </a:extLst>
          </a:blip>
          <a:srcRect t="5660" b="5660"/>
          <a:stretch/>
        </p:blipFill>
        <p:spPr>
          <a:xfrm>
            <a:off x="5771770" y="1483675"/>
            <a:ext cx="6421408" cy="3438427"/>
          </a:xfrm>
        </p:spPr>
      </p:pic>
      <p:sp>
        <p:nvSpPr>
          <p:cNvPr id="4" name="Slide Number Placeholder 3">
            <a:extLst>
              <a:ext uri="{FF2B5EF4-FFF2-40B4-BE49-F238E27FC236}">
                <a16:creationId xmlns:a16="http://schemas.microsoft.com/office/drawing/2014/main" id="{9DFFC05B-6738-42DC-8BE6-C9279D17A4F6}"/>
              </a:ext>
            </a:extLst>
          </p:cNvPr>
          <p:cNvSpPr>
            <a:spLocks noGrp="1"/>
          </p:cNvSpPr>
          <p:nvPr>
            <p:ph type="sldNum" sz="quarter" idx="12"/>
          </p:nvPr>
        </p:nvSpPr>
        <p:spPr/>
        <p:txBody>
          <a:bodyPr/>
          <a:lstStyle/>
          <a:p>
            <a:fld id="{D495E168-DA5E-4888-8D8A-92B118324C14}" type="slidenum">
              <a:rPr lang="ru-RU" smtClean="0"/>
              <a:pPr/>
              <a:t>4</a:t>
            </a:fld>
            <a:endParaRPr lang="ru-RU" dirty="0"/>
          </a:p>
        </p:txBody>
      </p:sp>
    </p:spTree>
    <p:extLst>
      <p:ext uri="{BB962C8B-B14F-4D97-AF65-F5344CB8AC3E}">
        <p14:creationId xmlns:p14="http://schemas.microsoft.com/office/powerpoint/2010/main" val="2023535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9B87-4AA7-436A-A28E-213168C1C67B}"/>
              </a:ext>
            </a:extLst>
          </p:cNvPr>
          <p:cNvSpPr>
            <a:spLocks noGrp="1"/>
          </p:cNvSpPr>
          <p:nvPr>
            <p:ph type="title"/>
          </p:nvPr>
        </p:nvSpPr>
        <p:spPr>
          <a:xfrm>
            <a:off x="656949" y="1231900"/>
            <a:ext cx="5576460" cy="782638"/>
          </a:xfrm>
        </p:spPr>
        <p:txBody>
          <a:bodyPr>
            <a:noAutofit/>
          </a:bodyPr>
          <a:lstStyle/>
          <a:p>
            <a:r>
              <a:rPr lang="en-US" sz="2400" dirty="0"/>
              <a:t>ABOUT DATASET</a:t>
            </a:r>
          </a:p>
        </p:txBody>
      </p:sp>
      <p:sp>
        <p:nvSpPr>
          <p:cNvPr id="5" name="Text Placeholder 4">
            <a:extLst>
              <a:ext uri="{FF2B5EF4-FFF2-40B4-BE49-F238E27FC236}">
                <a16:creationId xmlns:a16="http://schemas.microsoft.com/office/drawing/2014/main" id="{5DD2790B-AC76-457A-BCB5-3E68F230ED5B}"/>
              </a:ext>
            </a:extLst>
          </p:cNvPr>
          <p:cNvSpPr>
            <a:spLocks noGrp="1"/>
          </p:cNvSpPr>
          <p:nvPr>
            <p:ph type="body" sz="quarter" idx="15"/>
          </p:nvPr>
        </p:nvSpPr>
        <p:spPr>
          <a:xfrm>
            <a:off x="195309" y="2308193"/>
            <a:ext cx="5576461" cy="4065973"/>
          </a:xfrm>
        </p:spPr>
        <p:txBody>
          <a:bodyPr>
            <a:normAutofit fontScale="92500"/>
          </a:bodyPr>
          <a:lstStyle/>
          <a:p>
            <a:pPr marL="0" indent="0">
              <a:buNone/>
            </a:pPr>
            <a:r>
              <a:rPr lang="en-GB" sz="1800" b="1" dirty="0">
                <a:solidFill>
                  <a:schemeClr val="accent1">
                    <a:lumMod val="75000"/>
                  </a:schemeClr>
                </a:solidFill>
              </a:rPr>
              <a:t>Dataset Overview:</a:t>
            </a:r>
            <a:endParaRPr lang="en-GB" sz="2000" b="1" dirty="0">
              <a:solidFill>
                <a:schemeClr val="accent1">
                  <a:lumMod val="75000"/>
                </a:schemeClr>
              </a:solidFill>
            </a:endParaRPr>
          </a:p>
          <a:p>
            <a:r>
              <a:rPr lang="en-GB" dirty="0">
                <a:solidFill>
                  <a:schemeClr val="accent1">
                    <a:lumMod val="75000"/>
                  </a:schemeClr>
                </a:solidFill>
              </a:rPr>
              <a:t>The dataset contains 10 columns and 10227 entries.</a:t>
            </a:r>
          </a:p>
          <a:p>
            <a:r>
              <a:rPr lang="en-GB" dirty="0">
                <a:solidFill>
                  <a:schemeClr val="accent1">
                    <a:lumMod val="75000"/>
                  </a:schemeClr>
                </a:solidFill>
              </a:rPr>
              <a:t>It includes information about market transactions recorded over time.</a:t>
            </a:r>
          </a:p>
          <a:p>
            <a:endParaRPr lang="en-GB" dirty="0">
              <a:solidFill>
                <a:schemeClr val="accent1">
                  <a:lumMod val="75000"/>
                </a:schemeClr>
              </a:solidFill>
            </a:endParaRPr>
          </a:p>
          <a:p>
            <a:pPr marL="0" indent="0">
              <a:buNone/>
            </a:pPr>
            <a:r>
              <a:rPr lang="en-GB" sz="1800" b="1" dirty="0">
                <a:solidFill>
                  <a:schemeClr val="accent1">
                    <a:lumMod val="75000"/>
                  </a:schemeClr>
                </a:solidFill>
              </a:rPr>
              <a:t>City Distribution:</a:t>
            </a:r>
          </a:p>
          <a:p>
            <a:r>
              <a:rPr lang="en-GB" dirty="0">
                <a:solidFill>
                  <a:schemeClr val="accent1">
                    <a:lumMod val="75000"/>
                  </a:schemeClr>
                </a:solidFill>
              </a:rPr>
              <a:t>The dataset covers various cities, with the top five being </a:t>
            </a:r>
            <a:r>
              <a:rPr lang="en-GB" dirty="0" err="1">
                <a:solidFill>
                  <a:schemeClr val="accent1">
                    <a:lumMod val="75000"/>
                  </a:schemeClr>
                </a:solidFill>
              </a:rPr>
              <a:t>Lasalgaon</a:t>
            </a:r>
            <a:r>
              <a:rPr lang="en-GB" dirty="0">
                <a:solidFill>
                  <a:schemeClr val="accent1">
                    <a:lumMod val="75000"/>
                  </a:schemeClr>
                </a:solidFill>
              </a:rPr>
              <a:t>, </a:t>
            </a:r>
            <a:r>
              <a:rPr lang="en-GB" dirty="0" err="1">
                <a:solidFill>
                  <a:schemeClr val="accent1">
                    <a:lumMod val="75000"/>
                  </a:schemeClr>
                </a:solidFill>
              </a:rPr>
              <a:t>Pimpalgaon</a:t>
            </a:r>
            <a:r>
              <a:rPr lang="en-GB" dirty="0">
                <a:solidFill>
                  <a:schemeClr val="accent1">
                    <a:lumMod val="75000"/>
                  </a:schemeClr>
                </a:solidFill>
              </a:rPr>
              <a:t>, </a:t>
            </a:r>
            <a:r>
              <a:rPr lang="en-GB" dirty="0" err="1">
                <a:solidFill>
                  <a:schemeClr val="accent1">
                    <a:lumMod val="75000"/>
                  </a:schemeClr>
                </a:solidFill>
              </a:rPr>
              <a:t>Manmad</a:t>
            </a:r>
            <a:r>
              <a:rPr lang="en-GB" dirty="0">
                <a:solidFill>
                  <a:schemeClr val="accent1">
                    <a:lumMod val="75000"/>
                  </a:schemeClr>
                </a:solidFill>
              </a:rPr>
              <a:t>, </a:t>
            </a:r>
            <a:r>
              <a:rPr lang="en-GB" dirty="0" err="1">
                <a:solidFill>
                  <a:schemeClr val="accent1">
                    <a:lumMod val="75000"/>
                  </a:schemeClr>
                </a:solidFill>
              </a:rPr>
              <a:t>Lonand</a:t>
            </a:r>
            <a:r>
              <a:rPr lang="en-GB" dirty="0">
                <a:solidFill>
                  <a:schemeClr val="accent1">
                    <a:lumMod val="75000"/>
                  </a:schemeClr>
                </a:solidFill>
              </a:rPr>
              <a:t>, and </a:t>
            </a:r>
            <a:r>
              <a:rPr lang="en-GB" dirty="0" err="1">
                <a:solidFill>
                  <a:schemeClr val="accent1">
                    <a:lumMod val="75000"/>
                  </a:schemeClr>
                </a:solidFill>
              </a:rPr>
              <a:t>Mahuva</a:t>
            </a:r>
            <a:r>
              <a:rPr lang="en-GB" dirty="0">
                <a:solidFill>
                  <a:schemeClr val="accent1">
                    <a:lumMod val="75000"/>
                  </a:schemeClr>
                </a:solidFill>
              </a:rPr>
              <a:t>.</a:t>
            </a:r>
          </a:p>
          <a:p>
            <a:r>
              <a:rPr lang="en-GB" dirty="0" err="1">
                <a:solidFill>
                  <a:schemeClr val="accent1">
                    <a:lumMod val="75000"/>
                  </a:schemeClr>
                </a:solidFill>
              </a:rPr>
              <a:t>Lasalgaon</a:t>
            </a:r>
            <a:r>
              <a:rPr lang="en-GB" dirty="0">
                <a:solidFill>
                  <a:schemeClr val="accent1">
                    <a:lumMod val="75000"/>
                  </a:schemeClr>
                </a:solidFill>
              </a:rPr>
              <a:t> has the highest frequency of entries, with 242 records.</a:t>
            </a:r>
          </a:p>
          <a:p>
            <a:endParaRPr lang="en-GB" dirty="0">
              <a:solidFill>
                <a:schemeClr val="accent1">
                  <a:lumMod val="75000"/>
                </a:schemeClr>
              </a:solidFill>
            </a:endParaRPr>
          </a:p>
          <a:p>
            <a:pPr marL="0" indent="0">
              <a:lnSpc>
                <a:spcPct val="100000"/>
              </a:lnSpc>
              <a:buNone/>
            </a:pPr>
            <a:r>
              <a:rPr lang="en-GB" sz="1800" b="1" dirty="0">
                <a:solidFill>
                  <a:schemeClr val="accent1">
                    <a:lumMod val="75000"/>
                  </a:schemeClr>
                </a:solidFill>
              </a:rPr>
              <a:t>Year Distribution:</a:t>
            </a:r>
          </a:p>
          <a:p>
            <a:r>
              <a:rPr lang="en-GB" dirty="0">
                <a:solidFill>
                  <a:schemeClr val="accent1">
                    <a:lumMod val="75000"/>
                  </a:schemeClr>
                </a:solidFill>
              </a:rPr>
              <a:t>The dataset spans multiple years, with the most extensive data available for the year 2015, comprising 1053 entries.</a:t>
            </a:r>
          </a:p>
          <a:p>
            <a:r>
              <a:rPr lang="en-GB" dirty="0">
                <a:solidFill>
                  <a:schemeClr val="accent1">
                    <a:lumMod val="75000"/>
                  </a:schemeClr>
                </a:solidFill>
              </a:rPr>
              <a:t>Other prominent years include 2010, 2014, 2009, and 2013, with 813, 773, 760, and 740 entries, respectively.</a:t>
            </a:r>
          </a:p>
          <a:p>
            <a:r>
              <a:rPr lang="en-GB" dirty="0">
                <a:solidFill>
                  <a:schemeClr val="accent1">
                    <a:lumMod val="75000"/>
                  </a:schemeClr>
                </a:solidFill>
              </a:rPr>
              <a:t>The earliest recorded data dates back to the year 1999, with only 124 entries, indicating a progressive accumulation of data over time.</a:t>
            </a:r>
            <a:endParaRPr lang="ru-RU" dirty="0">
              <a:solidFill>
                <a:schemeClr val="accent1">
                  <a:lumMod val="75000"/>
                </a:schemeClr>
              </a:solidFill>
            </a:endParaRPr>
          </a:p>
        </p:txBody>
      </p:sp>
      <p:sp>
        <p:nvSpPr>
          <p:cNvPr id="4" name="Slide Number Placeholder 3">
            <a:extLst>
              <a:ext uri="{FF2B5EF4-FFF2-40B4-BE49-F238E27FC236}">
                <a16:creationId xmlns:a16="http://schemas.microsoft.com/office/drawing/2014/main" id="{9DFFC05B-6738-42DC-8BE6-C9279D17A4F6}"/>
              </a:ext>
            </a:extLst>
          </p:cNvPr>
          <p:cNvSpPr>
            <a:spLocks noGrp="1"/>
          </p:cNvSpPr>
          <p:nvPr>
            <p:ph type="sldNum" sz="quarter" idx="12"/>
          </p:nvPr>
        </p:nvSpPr>
        <p:spPr/>
        <p:txBody>
          <a:bodyPr/>
          <a:lstStyle/>
          <a:p>
            <a:fld id="{D495E168-DA5E-4888-8D8A-92B118324C14}" type="slidenum">
              <a:rPr lang="ru-RU" smtClean="0"/>
              <a:pPr/>
              <a:t>5</a:t>
            </a:fld>
            <a:endParaRPr lang="ru-RU" dirty="0"/>
          </a:p>
        </p:txBody>
      </p:sp>
      <p:pic>
        <p:nvPicPr>
          <p:cNvPr id="8" name="Picture 7">
            <a:extLst>
              <a:ext uri="{FF2B5EF4-FFF2-40B4-BE49-F238E27FC236}">
                <a16:creationId xmlns:a16="http://schemas.microsoft.com/office/drawing/2014/main" id="{C1487402-A9A5-1B42-2198-7400C871F7B4}"/>
              </a:ext>
            </a:extLst>
          </p:cNvPr>
          <p:cNvPicPr>
            <a:picLocks noChangeAspect="1"/>
          </p:cNvPicPr>
          <p:nvPr/>
        </p:nvPicPr>
        <p:blipFill>
          <a:blip r:embed="rId2"/>
          <a:stretch>
            <a:fillRect/>
          </a:stretch>
        </p:blipFill>
        <p:spPr>
          <a:xfrm>
            <a:off x="5771770" y="159798"/>
            <a:ext cx="6266993" cy="1556894"/>
          </a:xfrm>
          <a:prstGeom prst="rect">
            <a:avLst/>
          </a:prstGeom>
        </p:spPr>
      </p:pic>
      <p:pic>
        <p:nvPicPr>
          <p:cNvPr id="10" name="Picture 9">
            <a:extLst>
              <a:ext uri="{FF2B5EF4-FFF2-40B4-BE49-F238E27FC236}">
                <a16:creationId xmlns:a16="http://schemas.microsoft.com/office/drawing/2014/main" id="{F2168BB8-022D-C0CB-2D50-F6DDB500DFE0}"/>
              </a:ext>
            </a:extLst>
          </p:cNvPr>
          <p:cNvPicPr>
            <a:picLocks noChangeAspect="1"/>
          </p:cNvPicPr>
          <p:nvPr/>
        </p:nvPicPr>
        <p:blipFill>
          <a:blip r:embed="rId3"/>
          <a:stretch>
            <a:fillRect/>
          </a:stretch>
        </p:blipFill>
        <p:spPr>
          <a:xfrm>
            <a:off x="5771770" y="1966132"/>
            <a:ext cx="2343150" cy="1247775"/>
          </a:xfrm>
          <a:prstGeom prst="rect">
            <a:avLst/>
          </a:prstGeom>
        </p:spPr>
      </p:pic>
      <p:pic>
        <p:nvPicPr>
          <p:cNvPr id="12" name="Picture 11">
            <a:extLst>
              <a:ext uri="{FF2B5EF4-FFF2-40B4-BE49-F238E27FC236}">
                <a16:creationId xmlns:a16="http://schemas.microsoft.com/office/drawing/2014/main" id="{5AA3BDFB-5263-1891-6EE4-F9510ECF7B48}"/>
              </a:ext>
            </a:extLst>
          </p:cNvPr>
          <p:cNvPicPr>
            <a:picLocks noChangeAspect="1"/>
          </p:cNvPicPr>
          <p:nvPr/>
        </p:nvPicPr>
        <p:blipFill>
          <a:blip r:embed="rId4"/>
          <a:stretch>
            <a:fillRect/>
          </a:stretch>
        </p:blipFill>
        <p:spPr>
          <a:xfrm>
            <a:off x="8481365" y="1763777"/>
            <a:ext cx="1674689" cy="2577402"/>
          </a:xfrm>
          <a:prstGeom prst="rect">
            <a:avLst/>
          </a:prstGeom>
        </p:spPr>
      </p:pic>
    </p:spTree>
    <p:extLst>
      <p:ext uri="{BB962C8B-B14F-4D97-AF65-F5344CB8AC3E}">
        <p14:creationId xmlns:p14="http://schemas.microsoft.com/office/powerpoint/2010/main" val="418690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9B87-4AA7-436A-A28E-213168C1C67B}"/>
              </a:ext>
            </a:extLst>
          </p:cNvPr>
          <p:cNvSpPr>
            <a:spLocks noGrp="1"/>
          </p:cNvSpPr>
          <p:nvPr>
            <p:ph type="title"/>
          </p:nvPr>
        </p:nvSpPr>
        <p:spPr>
          <a:xfrm>
            <a:off x="656949" y="1231900"/>
            <a:ext cx="5576460" cy="782638"/>
          </a:xfrm>
        </p:spPr>
        <p:txBody>
          <a:bodyPr>
            <a:noAutofit/>
          </a:bodyPr>
          <a:lstStyle/>
          <a:p>
            <a:r>
              <a:rPr lang="en-US" sz="2400" dirty="0"/>
              <a:t>Workflow</a:t>
            </a:r>
          </a:p>
        </p:txBody>
      </p:sp>
      <p:sp>
        <p:nvSpPr>
          <p:cNvPr id="4" name="Slide Number Placeholder 3">
            <a:extLst>
              <a:ext uri="{FF2B5EF4-FFF2-40B4-BE49-F238E27FC236}">
                <a16:creationId xmlns:a16="http://schemas.microsoft.com/office/drawing/2014/main" id="{9DFFC05B-6738-42DC-8BE6-C9279D17A4F6}"/>
              </a:ext>
            </a:extLst>
          </p:cNvPr>
          <p:cNvSpPr>
            <a:spLocks noGrp="1"/>
          </p:cNvSpPr>
          <p:nvPr>
            <p:ph type="sldNum" sz="quarter" idx="12"/>
          </p:nvPr>
        </p:nvSpPr>
        <p:spPr/>
        <p:txBody>
          <a:bodyPr/>
          <a:lstStyle/>
          <a:p>
            <a:fld id="{D495E168-DA5E-4888-8D8A-92B118324C14}" type="slidenum">
              <a:rPr lang="ru-RU" smtClean="0"/>
              <a:pPr/>
              <a:t>6</a:t>
            </a:fld>
            <a:endParaRPr lang="ru-RU" dirty="0"/>
          </a:p>
        </p:txBody>
      </p:sp>
      <p:sp>
        <p:nvSpPr>
          <p:cNvPr id="9" name="Rectangle 8">
            <a:extLst>
              <a:ext uri="{FF2B5EF4-FFF2-40B4-BE49-F238E27FC236}">
                <a16:creationId xmlns:a16="http://schemas.microsoft.com/office/drawing/2014/main" id="{AD37731F-4084-0E25-0C24-C36C761ED9E4}"/>
              </a:ext>
            </a:extLst>
          </p:cNvPr>
          <p:cNvSpPr/>
          <p:nvPr/>
        </p:nvSpPr>
        <p:spPr>
          <a:xfrm>
            <a:off x="609600" y="2362200"/>
            <a:ext cx="1828800" cy="9144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Data Loading</a:t>
            </a:r>
          </a:p>
        </p:txBody>
      </p:sp>
      <p:sp>
        <p:nvSpPr>
          <p:cNvPr id="11" name="Rectangle 10">
            <a:extLst>
              <a:ext uri="{FF2B5EF4-FFF2-40B4-BE49-F238E27FC236}">
                <a16:creationId xmlns:a16="http://schemas.microsoft.com/office/drawing/2014/main" id="{3D57C2B4-2D40-C9D8-DE1E-2F5340F18599}"/>
              </a:ext>
            </a:extLst>
          </p:cNvPr>
          <p:cNvSpPr/>
          <p:nvPr/>
        </p:nvSpPr>
        <p:spPr>
          <a:xfrm>
            <a:off x="3200400" y="2362200"/>
            <a:ext cx="1828800" cy="9144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Data Analysis and Preprocessing</a:t>
            </a:r>
          </a:p>
        </p:txBody>
      </p:sp>
      <p:cxnSp>
        <p:nvCxnSpPr>
          <p:cNvPr id="13" name="Straight Arrow Connector 12">
            <a:extLst>
              <a:ext uri="{FF2B5EF4-FFF2-40B4-BE49-F238E27FC236}">
                <a16:creationId xmlns:a16="http://schemas.microsoft.com/office/drawing/2014/main" id="{41B2D93A-3253-EF20-4D1F-1478DB4EEE4F}"/>
              </a:ext>
            </a:extLst>
          </p:cNvPr>
          <p:cNvCxnSpPr>
            <a:cxnSpLocks/>
          </p:cNvCxnSpPr>
          <p:nvPr/>
        </p:nvCxnSpPr>
        <p:spPr>
          <a:xfrm>
            <a:off x="2738759" y="3505200"/>
            <a:ext cx="4158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F16A50-3F42-48CA-B844-8EF69F5AFE94}"/>
              </a:ext>
            </a:extLst>
          </p:cNvPr>
          <p:cNvSpPr txBox="1"/>
          <p:nvPr/>
        </p:nvSpPr>
        <p:spPr>
          <a:xfrm>
            <a:off x="3119758" y="3352800"/>
            <a:ext cx="2328541" cy="461665"/>
          </a:xfrm>
          <a:prstGeom prst="rect">
            <a:avLst/>
          </a:prstGeom>
          <a:noFill/>
        </p:spPr>
        <p:txBody>
          <a:bodyPr wrap="square">
            <a:spAutoFit/>
          </a:bodyPr>
          <a:lstStyle/>
          <a:p>
            <a:pPr algn="l"/>
            <a:r>
              <a:rPr lang="en-US" sz="1200" b="1" i="0" dirty="0">
                <a:effectLst/>
                <a:highlight>
                  <a:srgbClr val="FFFFFF"/>
                </a:highlight>
                <a:latin typeface="system-ui"/>
              </a:rPr>
              <a:t>Remove Duplicates, Missing</a:t>
            </a:r>
          </a:p>
          <a:p>
            <a:pPr algn="l"/>
            <a:r>
              <a:rPr lang="en-US" sz="1200" b="1" dirty="0">
                <a:highlight>
                  <a:srgbClr val="FFFFFF"/>
                </a:highlight>
                <a:latin typeface="system-ui"/>
              </a:rPr>
              <a:t>Values</a:t>
            </a:r>
            <a:endParaRPr lang="en-US" sz="1200" b="1" i="0" dirty="0">
              <a:effectLst/>
              <a:highlight>
                <a:srgbClr val="FFFFFF"/>
              </a:highlight>
              <a:latin typeface="system-ui"/>
            </a:endParaRPr>
          </a:p>
        </p:txBody>
      </p:sp>
      <p:cxnSp>
        <p:nvCxnSpPr>
          <p:cNvPr id="15" name="Straight Arrow Connector 14">
            <a:extLst>
              <a:ext uri="{FF2B5EF4-FFF2-40B4-BE49-F238E27FC236}">
                <a16:creationId xmlns:a16="http://schemas.microsoft.com/office/drawing/2014/main" id="{668D468C-99BF-97D7-D36B-84A4216BD261}"/>
              </a:ext>
            </a:extLst>
          </p:cNvPr>
          <p:cNvCxnSpPr>
            <a:cxnSpLocks/>
          </p:cNvCxnSpPr>
          <p:nvPr/>
        </p:nvCxnSpPr>
        <p:spPr>
          <a:xfrm>
            <a:off x="2738759" y="3902477"/>
            <a:ext cx="4158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5DD7C98-7955-59C9-4238-A5EAAD7CE394}"/>
              </a:ext>
            </a:extLst>
          </p:cNvPr>
          <p:cNvSpPr txBox="1"/>
          <p:nvPr/>
        </p:nvSpPr>
        <p:spPr>
          <a:xfrm>
            <a:off x="3110233" y="3768274"/>
            <a:ext cx="2328541" cy="276999"/>
          </a:xfrm>
          <a:prstGeom prst="rect">
            <a:avLst/>
          </a:prstGeom>
          <a:noFill/>
        </p:spPr>
        <p:txBody>
          <a:bodyPr wrap="square">
            <a:spAutoFit/>
          </a:bodyPr>
          <a:lstStyle/>
          <a:p>
            <a:pPr algn="l"/>
            <a:r>
              <a:rPr lang="en-US" sz="1200" b="1" i="0" dirty="0">
                <a:effectLst/>
                <a:highlight>
                  <a:srgbClr val="FFFFFF"/>
                </a:highlight>
                <a:latin typeface="system-ui"/>
              </a:rPr>
              <a:t>Outliers Detection and Removal</a:t>
            </a:r>
          </a:p>
        </p:txBody>
      </p:sp>
      <p:sp>
        <p:nvSpPr>
          <p:cNvPr id="17" name="TextBox 16">
            <a:extLst>
              <a:ext uri="{FF2B5EF4-FFF2-40B4-BE49-F238E27FC236}">
                <a16:creationId xmlns:a16="http://schemas.microsoft.com/office/drawing/2014/main" id="{83326EDA-51C8-67DF-12BD-FD3326C346E6}"/>
              </a:ext>
            </a:extLst>
          </p:cNvPr>
          <p:cNvSpPr txBox="1"/>
          <p:nvPr/>
        </p:nvSpPr>
        <p:spPr>
          <a:xfrm>
            <a:off x="3119758" y="4006479"/>
            <a:ext cx="2328541" cy="276999"/>
          </a:xfrm>
          <a:prstGeom prst="rect">
            <a:avLst/>
          </a:prstGeom>
          <a:noFill/>
        </p:spPr>
        <p:txBody>
          <a:bodyPr wrap="square">
            <a:spAutoFit/>
          </a:bodyPr>
          <a:lstStyle/>
          <a:p>
            <a:pPr algn="l"/>
            <a:r>
              <a:rPr lang="en-US" sz="1200" b="1" dirty="0">
                <a:highlight>
                  <a:srgbClr val="FFFFFF"/>
                </a:highlight>
                <a:latin typeface="system-ui"/>
              </a:rPr>
              <a:t>Data Visualization</a:t>
            </a:r>
            <a:endParaRPr lang="en-US" sz="1200" b="1" i="0" dirty="0">
              <a:effectLst/>
              <a:highlight>
                <a:srgbClr val="FFFFFF"/>
              </a:highlight>
              <a:latin typeface="system-ui"/>
            </a:endParaRPr>
          </a:p>
        </p:txBody>
      </p:sp>
      <p:cxnSp>
        <p:nvCxnSpPr>
          <p:cNvPr id="18" name="Straight Arrow Connector 17">
            <a:extLst>
              <a:ext uri="{FF2B5EF4-FFF2-40B4-BE49-F238E27FC236}">
                <a16:creationId xmlns:a16="http://schemas.microsoft.com/office/drawing/2014/main" id="{19A1514C-2763-3246-E4D1-5ED521EC6EDD}"/>
              </a:ext>
            </a:extLst>
          </p:cNvPr>
          <p:cNvCxnSpPr>
            <a:cxnSpLocks/>
          </p:cNvCxnSpPr>
          <p:nvPr/>
        </p:nvCxnSpPr>
        <p:spPr>
          <a:xfrm>
            <a:off x="2738759" y="4131077"/>
            <a:ext cx="4158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FBF9F3E-8F1A-182B-F93B-A7ED663F03D8}"/>
              </a:ext>
            </a:extLst>
          </p:cNvPr>
          <p:cNvSpPr txBox="1"/>
          <p:nvPr/>
        </p:nvSpPr>
        <p:spPr>
          <a:xfrm>
            <a:off x="3091183" y="4445314"/>
            <a:ext cx="2328541" cy="646331"/>
          </a:xfrm>
          <a:prstGeom prst="rect">
            <a:avLst/>
          </a:prstGeom>
          <a:noFill/>
        </p:spPr>
        <p:txBody>
          <a:bodyPr wrap="square">
            <a:spAutoFit/>
          </a:bodyPr>
          <a:lstStyle/>
          <a:p>
            <a:pPr algn="l"/>
            <a:r>
              <a:rPr lang="en-US" sz="1200" b="1" i="0" dirty="0">
                <a:effectLst/>
                <a:highlight>
                  <a:srgbClr val="FFFFFF"/>
                </a:highlight>
                <a:latin typeface="system-ui"/>
              </a:rPr>
              <a:t>Drop Unnecessary Cols and Apply</a:t>
            </a:r>
          </a:p>
          <a:p>
            <a:pPr algn="l"/>
            <a:r>
              <a:rPr lang="en-US" sz="1200" b="1" dirty="0">
                <a:highlight>
                  <a:srgbClr val="FFFFFF"/>
                </a:highlight>
                <a:latin typeface="system-ui"/>
              </a:rPr>
              <a:t>Aggregation</a:t>
            </a:r>
            <a:endParaRPr lang="en-US" sz="1200" b="1" i="0" dirty="0">
              <a:effectLst/>
              <a:highlight>
                <a:srgbClr val="FFFFFF"/>
              </a:highlight>
              <a:latin typeface="system-ui"/>
            </a:endParaRPr>
          </a:p>
          <a:p>
            <a:pPr algn="l"/>
            <a:endParaRPr lang="en-US" sz="1200" b="1" i="0" dirty="0">
              <a:effectLst/>
              <a:highlight>
                <a:srgbClr val="FFFFFF"/>
              </a:highlight>
              <a:latin typeface="system-ui"/>
            </a:endParaRPr>
          </a:p>
        </p:txBody>
      </p:sp>
      <p:cxnSp>
        <p:nvCxnSpPr>
          <p:cNvPr id="20" name="Straight Arrow Connector 19">
            <a:extLst>
              <a:ext uri="{FF2B5EF4-FFF2-40B4-BE49-F238E27FC236}">
                <a16:creationId xmlns:a16="http://schemas.microsoft.com/office/drawing/2014/main" id="{40D8E9DA-A81C-1D0E-26FF-331998F63848}"/>
              </a:ext>
            </a:extLst>
          </p:cNvPr>
          <p:cNvCxnSpPr>
            <a:cxnSpLocks/>
          </p:cNvCxnSpPr>
          <p:nvPr/>
        </p:nvCxnSpPr>
        <p:spPr>
          <a:xfrm>
            <a:off x="2738759" y="4574288"/>
            <a:ext cx="4158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62F20CF-6DA0-74BD-1AEC-B0017D217C85}"/>
              </a:ext>
            </a:extLst>
          </p:cNvPr>
          <p:cNvSpPr/>
          <p:nvPr/>
        </p:nvSpPr>
        <p:spPr>
          <a:xfrm>
            <a:off x="5638800" y="2362200"/>
            <a:ext cx="1828800" cy="9144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dirty="0"/>
              <a:t>Seasonal Analysis</a:t>
            </a:r>
            <a:endParaRPr lang="en-US" dirty="0"/>
          </a:p>
        </p:txBody>
      </p:sp>
      <p:sp>
        <p:nvSpPr>
          <p:cNvPr id="22" name="Rectangle 21">
            <a:extLst>
              <a:ext uri="{FF2B5EF4-FFF2-40B4-BE49-F238E27FC236}">
                <a16:creationId xmlns:a16="http://schemas.microsoft.com/office/drawing/2014/main" id="{068520B0-F6BE-43DF-AE91-A67C3C1AA2FC}"/>
              </a:ext>
            </a:extLst>
          </p:cNvPr>
          <p:cNvSpPr/>
          <p:nvPr/>
        </p:nvSpPr>
        <p:spPr>
          <a:xfrm>
            <a:off x="8153400" y="2362200"/>
            <a:ext cx="1828800" cy="9144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Model Selection</a:t>
            </a:r>
          </a:p>
        </p:txBody>
      </p:sp>
      <p:cxnSp>
        <p:nvCxnSpPr>
          <p:cNvPr id="23" name="Straight Arrow Connector 22">
            <a:extLst>
              <a:ext uri="{FF2B5EF4-FFF2-40B4-BE49-F238E27FC236}">
                <a16:creationId xmlns:a16="http://schemas.microsoft.com/office/drawing/2014/main" id="{DAEF30AF-E00F-1892-DEC1-CAF383AB29C5}"/>
              </a:ext>
            </a:extLst>
          </p:cNvPr>
          <p:cNvCxnSpPr/>
          <p:nvPr/>
        </p:nvCxnSpPr>
        <p:spPr>
          <a:xfrm>
            <a:off x="605158" y="6080938"/>
            <a:ext cx="381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DF042B5-CF1C-F590-0545-6653A50FDFCA}"/>
              </a:ext>
            </a:extLst>
          </p:cNvPr>
          <p:cNvSpPr txBox="1"/>
          <p:nvPr/>
        </p:nvSpPr>
        <p:spPr>
          <a:xfrm>
            <a:off x="986158" y="5928538"/>
            <a:ext cx="2133600" cy="276999"/>
          </a:xfrm>
          <a:prstGeom prst="rect">
            <a:avLst/>
          </a:prstGeom>
          <a:noFill/>
        </p:spPr>
        <p:txBody>
          <a:bodyPr wrap="square">
            <a:spAutoFit/>
          </a:bodyPr>
          <a:lstStyle/>
          <a:p>
            <a:pPr algn="l"/>
            <a:r>
              <a:rPr lang="en-US" sz="1200" b="1" i="0" dirty="0">
                <a:effectLst/>
                <a:highlight>
                  <a:srgbClr val="FFFFFF"/>
                </a:highlight>
                <a:latin typeface="system-ui"/>
              </a:rPr>
              <a:t>MAE, </a:t>
            </a:r>
            <a:r>
              <a:rPr lang="en-US" sz="1200" b="1" dirty="0">
                <a:highlight>
                  <a:srgbClr val="FFFFFF"/>
                </a:highlight>
                <a:latin typeface="system-ui"/>
              </a:rPr>
              <a:t>MSE, RMSE</a:t>
            </a:r>
            <a:endParaRPr lang="en-US" sz="1200" b="1" i="0" dirty="0">
              <a:effectLst/>
              <a:highlight>
                <a:srgbClr val="FFFFFF"/>
              </a:highlight>
              <a:latin typeface="system-ui"/>
            </a:endParaRPr>
          </a:p>
        </p:txBody>
      </p:sp>
      <p:sp>
        <p:nvSpPr>
          <p:cNvPr id="27" name="Rectangle 26">
            <a:extLst>
              <a:ext uri="{FF2B5EF4-FFF2-40B4-BE49-F238E27FC236}">
                <a16:creationId xmlns:a16="http://schemas.microsoft.com/office/drawing/2014/main" id="{3087571F-2C63-F48E-EE60-DE89DDB4B853}"/>
              </a:ext>
            </a:extLst>
          </p:cNvPr>
          <p:cNvSpPr/>
          <p:nvPr/>
        </p:nvSpPr>
        <p:spPr>
          <a:xfrm>
            <a:off x="552450" y="4953000"/>
            <a:ext cx="1828800" cy="9144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Model Evaluation </a:t>
            </a:r>
          </a:p>
        </p:txBody>
      </p:sp>
      <p:sp>
        <p:nvSpPr>
          <p:cNvPr id="28" name="Rectangle 27">
            <a:extLst>
              <a:ext uri="{FF2B5EF4-FFF2-40B4-BE49-F238E27FC236}">
                <a16:creationId xmlns:a16="http://schemas.microsoft.com/office/drawing/2014/main" id="{016A800D-D7CB-01CB-2DFF-0905027A3800}"/>
              </a:ext>
            </a:extLst>
          </p:cNvPr>
          <p:cNvSpPr/>
          <p:nvPr/>
        </p:nvSpPr>
        <p:spPr>
          <a:xfrm>
            <a:off x="3124200" y="4943475"/>
            <a:ext cx="1828800" cy="9144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Model </a:t>
            </a:r>
            <a:r>
              <a:rPr lang="en-US" dirty="0" err="1"/>
              <a:t>Comparision</a:t>
            </a:r>
            <a:endParaRPr lang="en-US" sz="1400" dirty="0"/>
          </a:p>
        </p:txBody>
      </p:sp>
      <p:sp>
        <p:nvSpPr>
          <p:cNvPr id="29" name="Arrow: Right 28">
            <a:extLst>
              <a:ext uri="{FF2B5EF4-FFF2-40B4-BE49-F238E27FC236}">
                <a16:creationId xmlns:a16="http://schemas.microsoft.com/office/drawing/2014/main" id="{90E7C305-03F7-4F57-67AB-B22A7198FAC4}"/>
              </a:ext>
            </a:extLst>
          </p:cNvPr>
          <p:cNvSpPr/>
          <p:nvPr/>
        </p:nvSpPr>
        <p:spPr>
          <a:xfrm>
            <a:off x="2590800" y="2667000"/>
            <a:ext cx="457200" cy="304800"/>
          </a:xfrm>
          <a:prstGeom prst="right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C5D733F2-B240-6876-84D2-14AD43D073C6}"/>
              </a:ext>
            </a:extLst>
          </p:cNvPr>
          <p:cNvSpPr/>
          <p:nvPr/>
        </p:nvSpPr>
        <p:spPr>
          <a:xfrm>
            <a:off x="5105400" y="2667000"/>
            <a:ext cx="457200" cy="304800"/>
          </a:xfrm>
          <a:prstGeom prst="right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E56CA12F-7D85-FC2E-BBCC-0E1310E3B35F}"/>
              </a:ext>
            </a:extLst>
          </p:cNvPr>
          <p:cNvSpPr/>
          <p:nvPr/>
        </p:nvSpPr>
        <p:spPr>
          <a:xfrm>
            <a:off x="7543800" y="2667000"/>
            <a:ext cx="457200" cy="304800"/>
          </a:xfrm>
          <a:prstGeom prst="right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A674F2EC-33A4-0648-A629-8DE78515737F}"/>
              </a:ext>
            </a:extLst>
          </p:cNvPr>
          <p:cNvSpPr/>
          <p:nvPr/>
        </p:nvSpPr>
        <p:spPr>
          <a:xfrm>
            <a:off x="2524125" y="5248275"/>
            <a:ext cx="457200" cy="304800"/>
          </a:xfrm>
          <a:prstGeom prst="right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5F04E008-DA17-56BF-F1C4-BB435ADF7ABE}"/>
              </a:ext>
            </a:extLst>
          </p:cNvPr>
          <p:cNvSpPr/>
          <p:nvPr/>
        </p:nvSpPr>
        <p:spPr>
          <a:xfrm>
            <a:off x="10144125" y="2657475"/>
            <a:ext cx="457200" cy="304800"/>
          </a:xfrm>
          <a:prstGeom prst="right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C03E7845-4E36-A0B6-B694-838DCB8E3688}"/>
              </a:ext>
            </a:extLst>
          </p:cNvPr>
          <p:cNvSpPr/>
          <p:nvPr/>
        </p:nvSpPr>
        <p:spPr>
          <a:xfrm>
            <a:off x="5067300" y="5204617"/>
            <a:ext cx="457200" cy="304800"/>
          </a:xfrm>
          <a:prstGeom prst="right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6E5F8E9-68DD-A304-8B2E-14B7C02762A1}"/>
              </a:ext>
            </a:extLst>
          </p:cNvPr>
          <p:cNvSpPr/>
          <p:nvPr/>
        </p:nvSpPr>
        <p:spPr>
          <a:xfrm>
            <a:off x="5676900" y="4918867"/>
            <a:ext cx="1828800" cy="9144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Final Model</a:t>
            </a:r>
          </a:p>
        </p:txBody>
      </p:sp>
      <p:sp>
        <p:nvSpPr>
          <p:cNvPr id="44" name="TextBox 43">
            <a:extLst>
              <a:ext uri="{FF2B5EF4-FFF2-40B4-BE49-F238E27FC236}">
                <a16:creationId xmlns:a16="http://schemas.microsoft.com/office/drawing/2014/main" id="{88F07A54-040D-1A02-53A9-A376AA4D5BD0}"/>
              </a:ext>
            </a:extLst>
          </p:cNvPr>
          <p:cNvSpPr txBox="1"/>
          <p:nvPr/>
        </p:nvSpPr>
        <p:spPr>
          <a:xfrm>
            <a:off x="8153400" y="3350398"/>
            <a:ext cx="2773571" cy="746358"/>
          </a:xfrm>
          <a:prstGeom prst="rect">
            <a:avLst/>
          </a:prstGeom>
          <a:noFill/>
        </p:spPr>
        <p:txBody>
          <a:bodyPr wrap="square">
            <a:spAutoFit/>
          </a:bodyPr>
          <a:lstStyle/>
          <a:p>
            <a:r>
              <a:rPr lang="en-US" sz="1600" b="0" i="0" dirty="0">
                <a:solidFill>
                  <a:schemeClr val="accent5">
                    <a:lumMod val="75000"/>
                  </a:schemeClr>
                </a:solidFill>
                <a:effectLst/>
                <a:latin typeface="Courier New" panose="02070309020205020404" pitchFamily="49" charset="0"/>
              </a:rPr>
              <a:t>ARIMA, SARIMAX, </a:t>
            </a:r>
          </a:p>
          <a:p>
            <a:r>
              <a:rPr lang="en-US" sz="1600" b="0" i="0" dirty="0">
                <a:solidFill>
                  <a:schemeClr val="accent5">
                    <a:lumMod val="75000"/>
                  </a:schemeClr>
                </a:solidFill>
                <a:effectLst/>
                <a:latin typeface="Courier New" panose="02070309020205020404" pitchFamily="49" charset="0"/>
              </a:rPr>
              <a:t>PROPHET,LSTM</a:t>
            </a:r>
          </a:p>
          <a:p>
            <a:endParaRPr lang="en-US" sz="1050" dirty="0">
              <a:solidFill>
                <a:srgbClr val="008000"/>
              </a:solidFill>
              <a:latin typeface="Courier New" panose="02070309020205020404" pitchFamily="49" charset="0"/>
            </a:endParaRPr>
          </a:p>
        </p:txBody>
      </p:sp>
      <p:cxnSp>
        <p:nvCxnSpPr>
          <p:cNvPr id="50" name="Straight Arrow Connector 49">
            <a:extLst>
              <a:ext uri="{FF2B5EF4-FFF2-40B4-BE49-F238E27FC236}">
                <a16:creationId xmlns:a16="http://schemas.microsoft.com/office/drawing/2014/main" id="{CDC55FAC-B867-086A-07E5-D42234D5F35A}"/>
              </a:ext>
            </a:extLst>
          </p:cNvPr>
          <p:cNvCxnSpPr>
            <a:cxnSpLocks/>
          </p:cNvCxnSpPr>
          <p:nvPr/>
        </p:nvCxnSpPr>
        <p:spPr>
          <a:xfrm>
            <a:off x="2752725" y="4365240"/>
            <a:ext cx="4158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B804FEF-B127-4363-DCA3-F7C377BEE60D}"/>
              </a:ext>
            </a:extLst>
          </p:cNvPr>
          <p:cNvSpPr txBox="1"/>
          <p:nvPr/>
        </p:nvSpPr>
        <p:spPr>
          <a:xfrm>
            <a:off x="3129283" y="4238755"/>
            <a:ext cx="2328541" cy="276999"/>
          </a:xfrm>
          <a:prstGeom prst="rect">
            <a:avLst/>
          </a:prstGeom>
          <a:noFill/>
        </p:spPr>
        <p:txBody>
          <a:bodyPr wrap="square">
            <a:spAutoFit/>
          </a:bodyPr>
          <a:lstStyle/>
          <a:p>
            <a:pPr algn="l"/>
            <a:r>
              <a:rPr lang="en-US" sz="1200" b="1" i="0" dirty="0">
                <a:effectLst/>
                <a:highlight>
                  <a:srgbClr val="FFFFFF"/>
                </a:highlight>
                <a:latin typeface="system-ui"/>
              </a:rPr>
              <a:t>Numerical Representation</a:t>
            </a:r>
          </a:p>
        </p:txBody>
      </p:sp>
      <p:cxnSp>
        <p:nvCxnSpPr>
          <p:cNvPr id="52" name="Straight Arrow Connector 51">
            <a:extLst>
              <a:ext uri="{FF2B5EF4-FFF2-40B4-BE49-F238E27FC236}">
                <a16:creationId xmlns:a16="http://schemas.microsoft.com/office/drawing/2014/main" id="{8A4B2C3F-A0CB-2280-DB1F-3C4E8E681A50}"/>
              </a:ext>
            </a:extLst>
          </p:cNvPr>
          <p:cNvCxnSpPr/>
          <p:nvPr/>
        </p:nvCxnSpPr>
        <p:spPr>
          <a:xfrm>
            <a:off x="5478671" y="3581399"/>
            <a:ext cx="381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A23D329-0C2C-17C9-E088-016C53E6B85A}"/>
              </a:ext>
            </a:extLst>
          </p:cNvPr>
          <p:cNvSpPr txBox="1"/>
          <p:nvPr/>
        </p:nvSpPr>
        <p:spPr>
          <a:xfrm>
            <a:off x="5859671" y="3428999"/>
            <a:ext cx="2133600" cy="276999"/>
          </a:xfrm>
          <a:prstGeom prst="rect">
            <a:avLst/>
          </a:prstGeom>
          <a:noFill/>
        </p:spPr>
        <p:txBody>
          <a:bodyPr wrap="square">
            <a:spAutoFit/>
          </a:bodyPr>
          <a:lstStyle/>
          <a:p>
            <a:pPr algn="l"/>
            <a:r>
              <a:rPr lang="en-US" sz="1200" b="1" i="0" dirty="0">
                <a:effectLst/>
                <a:highlight>
                  <a:srgbClr val="FFFFFF"/>
                </a:highlight>
                <a:latin typeface="system-ui"/>
              </a:rPr>
              <a:t>Augmented Dicky Fuller Test</a:t>
            </a:r>
          </a:p>
        </p:txBody>
      </p:sp>
      <p:cxnSp>
        <p:nvCxnSpPr>
          <p:cNvPr id="54" name="Straight Arrow Connector 53">
            <a:extLst>
              <a:ext uri="{FF2B5EF4-FFF2-40B4-BE49-F238E27FC236}">
                <a16:creationId xmlns:a16="http://schemas.microsoft.com/office/drawing/2014/main" id="{32ABBE82-0D90-E50F-0311-2F5214B33D1D}"/>
              </a:ext>
            </a:extLst>
          </p:cNvPr>
          <p:cNvCxnSpPr/>
          <p:nvPr/>
        </p:nvCxnSpPr>
        <p:spPr>
          <a:xfrm>
            <a:off x="5478671" y="3809999"/>
            <a:ext cx="381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86A3ACA-BB23-022C-B48F-6BF8C1604E5C}"/>
              </a:ext>
            </a:extLst>
          </p:cNvPr>
          <p:cNvSpPr txBox="1"/>
          <p:nvPr/>
        </p:nvSpPr>
        <p:spPr>
          <a:xfrm>
            <a:off x="5859670" y="3657600"/>
            <a:ext cx="2590801" cy="276999"/>
          </a:xfrm>
          <a:prstGeom prst="rect">
            <a:avLst/>
          </a:prstGeom>
          <a:noFill/>
        </p:spPr>
        <p:txBody>
          <a:bodyPr wrap="square">
            <a:spAutoFit/>
          </a:bodyPr>
          <a:lstStyle/>
          <a:p>
            <a:pPr algn="l"/>
            <a:r>
              <a:rPr lang="en-US" sz="1200" b="1" i="0" dirty="0">
                <a:effectLst/>
                <a:highlight>
                  <a:srgbClr val="FFFFFF"/>
                </a:highlight>
                <a:latin typeface="system-ui"/>
              </a:rPr>
              <a:t>ACF(Auto Correlation Function)</a:t>
            </a:r>
          </a:p>
        </p:txBody>
      </p:sp>
      <p:cxnSp>
        <p:nvCxnSpPr>
          <p:cNvPr id="56" name="Straight Arrow Connector 55">
            <a:extLst>
              <a:ext uri="{FF2B5EF4-FFF2-40B4-BE49-F238E27FC236}">
                <a16:creationId xmlns:a16="http://schemas.microsoft.com/office/drawing/2014/main" id="{371432CC-F072-D986-C297-BAA5FC8169F8}"/>
              </a:ext>
            </a:extLst>
          </p:cNvPr>
          <p:cNvCxnSpPr/>
          <p:nvPr/>
        </p:nvCxnSpPr>
        <p:spPr>
          <a:xfrm>
            <a:off x="5469146" y="4047350"/>
            <a:ext cx="381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C55B4C0-71B0-A3DE-90CD-0C2FD4CFA659}"/>
              </a:ext>
            </a:extLst>
          </p:cNvPr>
          <p:cNvSpPr txBox="1"/>
          <p:nvPr/>
        </p:nvSpPr>
        <p:spPr>
          <a:xfrm>
            <a:off x="5859671" y="3908851"/>
            <a:ext cx="2133600" cy="461665"/>
          </a:xfrm>
          <a:prstGeom prst="rect">
            <a:avLst/>
          </a:prstGeom>
          <a:noFill/>
        </p:spPr>
        <p:txBody>
          <a:bodyPr wrap="square">
            <a:spAutoFit/>
          </a:bodyPr>
          <a:lstStyle/>
          <a:p>
            <a:pPr algn="l"/>
            <a:r>
              <a:rPr lang="en-US" sz="1200" b="1" dirty="0">
                <a:highlight>
                  <a:srgbClr val="FFFFFF"/>
                </a:highlight>
                <a:latin typeface="system-ui"/>
              </a:rPr>
              <a:t>PACF(Partial </a:t>
            </a:r>
            <a:r>
              <a:rPr lang="en-US" sz="1200" b="1" i="0" dirty="0">
                <a:effectLst/>
                <a:highlight>
                  <a:srgbClr val="FFFFFF"/>
                </a:highlight>
                <a:latin typeface="system-ui"/>
              </a:rPr>
              <a:t>Auto Correlation Function)</a:t>
            </a:r>
          </a:p>
        </p:txBody>
      </p:sp>
      <p:pic>
        <p:nvPicPr>
          <p:cNvPr id="59" name="Picture 58">
            <a:extLst>
              <a:ext uri="{FF2B5EF4-FFF2-40B4-BE49-F238E27FC236}">
                <a16:creationId xmlns:a16="http://schemas.microsoft.com/office/drawing/2014/main" id="{1C445D2D-DC1C-684D-06A2-932A071555F7}"/>
              </a:ext>
            </a:extLst>
          </p:cNvPr>
          <p:cNvPicPr>
            <a:picLocks noChangeAspect="1"/>
          </p:cNvPicPr>
          <p:nvPr/>
        </p:nvPicPr>
        <p:blipFill>
          <a:blip r:embed="rId2"/>
          <a:stretch>
            <a:fillRect/>
          </a:stretch>
        </p:blipFill>
        <p:spPr>
          <a:xfrm>
            <a:off x="6672910" y="244133"/>
            <a:ext cx="5272088" cy="1795155"/>
          </a:xfrm>
          <a:prstGeom prst="rect">
            <a:avLst/>
          </a:prstGeom>
        </p:spPr>
      </p:pic>
    </p:spTree>
    <p:extLst>
      <p:ext uri="{BB962C8B-B14F-4D97-AF65-F5344CB8AC3E}">
        <p14:creationId xmlns:p14="http://schemas.microsoft.com/office/powerpoint/2010/main" val="2635898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39155-1F5E-4F48-B50E-F00D8FC535D9}"/>
              </a:ext>
            </a:extLst>
          </p:cNvPr>
          <p:cNvSpPr>
            <a:spLocks noGrp="1"/>
          </p:cNvSpPr>
          <p:nvPr>
            <p:ph type="title"/>
          </p:nvPr>
        </p:nvSpPr>
        <p:spPr/>
        <p:txBody>
          <a:bodyPr/>
          <a:lstStyle/>
          <a:p>
            <a:r>
              <a:rPr lang="en-US" dirty="0" err="1"/>
              <a:t>ADFuller</a:t>
            </a:r>
            <a:r>
              <a:rPr lang="en-US" dirty="0"/>
              <a:t> Test, ACF, PACF</a:t>
            </a:r>
            <a:endParaRPr lang="ru-RU" dirty="0"/>
          </a:p>
        </p:txBody>
      </p:sp>
      <p:sp>
        <p:nvSpPr>
          <p:cNvPr id="8" name="Text Placeholder 7">
            <a:extLst>
              <a:ext uri="{FF2B5EF4-FFF2-40B4-BE49-F238E27FC236}">
                <a16:creationId xmlns:a16="http://schemas.microsoft.com/office/drawing/2014/main" id="{E3AB4F18-AE38-4488-9473-A828459DA8A4}"/>
              </a:ext>
            </a:extLst>
          </p:cNvPr>
          <p:cNvSpPr>
            <a:spLocks noGrp="1"/>
          </p:cNvSpPr>
          <p:nvPr>
            <p:ph type="body" idx="18"/>
          </p:nvPr>
        </p:nvSpPr>
        <p:spPr>
          <a:xfrm>
            <a:off x="6133825" y="3729414"/>
            <a:ext cx="3078562" cy="365125"/>
          </a:xfrm>
        </p:spPr>
        <p:txBody>
          <a:bodyPr>
            <a:normAutofit fontScale="77500" lnSpcReduction="20000"/>
          </a:bodyPr>
          <a:lstStyle/>
          <a:p>
            <a:r>
              <a:rPr lang="en-US" dirty="0"/>
              <a:t>Quantity (ACF &amp; PACF)</a:t>
            </a:r>
            <a:endParaRPr lang="ru-RU" dirty="0"/>
          </a:p>
        </p:txBody>
      </p:sp>
      <p:sp>
        <p:nvSpPr>
          <p:cNvPr id="5" name="Slide Number Placeholder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a:lstStyle/>
          <a:p>
            <a:fld id="{D495E168-DA5E-4888-8D8A-92B118324C14}" type="slidenum">
              <a:rPr lang="ru-RU" smtClean="0"/>
              <a:pPr/>
              <a:t>7</a:t>
            </a:fld>
            <a:endParaRPr lang="ru-RU" dirty="0"/>
          </a:p>
        </p:txBody>
      </p:sp>
      <p:sp>
        <p:nvSpPr>
          <p:cNvPr id="12" name="Text Placeholder 11">
            <a:extLst>
              <a:ext uri="{FF2B5EF4-FFF2-40B4-BE49-F238E27FC236}">
                <a16:creationId xmlns:a16="http://schemas.microsoft.com/office/drawing/2014/main" id="{F053E81D-0CEE-DC25-10C2-D760DC471941}"/>
              </a:ext>
            </a:extLst>
          </p:cNvPr>
          <p:cNvSpPr>
            <a:spLocks noGrp="1"/>
          </p:cNvSpPr>
          <p:nvPr>
            <p:ph type="body" idx="1"/>
          </p:nvPr>
        </p:nvSpPr>
        <p:spPr>
          <a:xfrm>
            <a:off x="932651" y="3729414"/>
            <a:ext cx="4183650" cy="365125"/>
          </a:xfrm>
        </p:spPr>
        <p:txBody>
          <a:bodyPr>
            <a:normAutofit fontScale="77500" lnSpcReduction="20000"/>
          </a:bodyPr>
          <a:lstStyle/>
          <a:p>
            <a:r>
              <a:rPr lang="en-US" dirty="0"/>
              <a:t>Weighted Avg Price (ACF &amp; PACF)</a:t>
            </a:r>
          </a:p>
        </p:txBody>
      </p:sp>
      <p:pic>
        <p:nvPicPr>
          <p:cNvPr id="21" name="Picture 20">
            <a:extLst>
              <a:ext uri="{FF2B5EF4-FFF2-40B4-BE49-F238E27FC236}">
                <a16:creationId xmlns:a16="http://schemas.microsoft.com/office/drawing/2014/main" id="{17793565-0C3F-3D54-90A2-7846B2ACC38E}"/>
              </a:ext>
            </a:extLst>
          </p:cNvPr>
          <p:cNvPicPr>
            <a:picLocks noChangeAspect="1"/>
          </p:cNvPicPr>
          <p:nvPr/>
        </p:nvPicPr>
        <p:blipFill>
          <a:blip r:embed="rId2"/>
          <a:stretch>
            <a:fillRect/>
          </a:stretch>
        </p:blipFill>
        <p:spPr>
          <a:xfrm>
            <a:off x="601424" y="4256088"/>
            <a:ext cx="3614250" cy="2447186"/>
          </a:xfrm>
          <a:prstGeom prst="rect">
            <a:avLst/>
          </a:prstGeom>
        </p:spPr>
      </p:pic>
      <p:pic>
        <p:nvPicPr>
          <p:cNvPr id="25" name="Picture 24">
            <a:extLst>
              <a:ext uri="{FF2B5EF4-FFF2-40B4-BE49-F238E27FC236}">
                <a16:creationId xmlns:a16="http://schemas.microsoft.com/office/drawing/2014/main" id="{510028CD-926F-ADA7-5DE5-97928AC84743}"/>
              </a:ext>
            </a:extLst>
          </p:cNvPr>
          <p:cNvPicPr>
            <a:picLocks noChangeAspect="1"/>
          </p:cNvPicPr>
          <p:nvPr/>
        </p:nvPicPr>
        <p:blipFill>
          <a:blip r:embed="rId3"/>
          <a:stretch>
            <a:fillRect/>
          </a:stretch>
        </p:blipFill>
        <p:spPr>
          <a:xfrm>
            <a:off x="6096000" y="4256091"/>
            <a:ext cx="3728946" cy="2523516"/>
          </a:xfrm>
          <a:prstGeom prst="rect">
            <a:avLst/>
          </a:prstGeom>
        </p:spPr>
      </p:pic>
      <p:sp>
        <p:nvSpPr>
          <p:cNvPr id="26" name="Text Placeholder 7">
            <a:extLst>
              <a:ext uri="{FF2B5EF4-FFF2-40B4-BE49-F238E27FC236}">
                <a16:creationId xmlns:a16="http://schemas.microsoft.com/office/drawing/2014/main" id="{FE3739F5-A1B8-458D-459C-816BCDD944B3}"/>
              </a:ext>
            </a:extLst>
          </p:cNvPr>
          <p:cNvSpPr txBox="1">
            <a:spLocks/>
          </p:cNvSpPr>
          <p:nvPr/>
        </p:nvSpPr>
        <p:spPr>
          <a:xfrm>
            <a:off x="5018416" y="1869225"/>
            <a:ext cx="3914031" cy="365125"/>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500" b="1" kern="1200">
                <a:solidFill>
                  <a:schemeClr val="accent3"/>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ADFULLER Test</a:t>
            </a:r>
            <a:endParaRPr lang="ru-RU" dirty="0"/>
          </a:p>
        </p:txBody>
      </p:sp>
      <p:pic>
        <p:nvPicPr>
          <p:cNvPr id="28" name="Picture 27">
            <a:extLst>
              <a:ext uri="{FF2B5EF4-FFF2-40B4-BE49-F238E27FC236}">
                <a16:creationId xmlns:a16="http://schemas.microsoft.com/office/drawing/2014/main" id="{E65EB4EB-ABD8-E62F-9D7F-9F1DC2810399}"/>
              </a:ext>
            </a:extLst>
          </p:cNvPr>
          <p:cNvPicPr>
            <a:picLocks noChangeAspect="1"/>
          </p:cNvPicPr>
          <p:nvPr/>
        </p:nvPicPr>
        <p:blipFill>
          <a:blip r:embed="rId4"/>
          <a:stretch>
            <a:fillRect/>
          </a:stretch>
        </p:blipFill>
        <p:spPr>
          <a:xfrm>
            <a:off x="3609543" y="2151687"/>
            <a:ext cx="4960213" cy="1375430"/>
          </a:xfrm>
          <a:prstGeom prst="rect">
            <a:avLst/>
          </a:prstGeom>
        </p:spPr>
      </p:pic>
    </p:spTree>
    <p:extLst>
      <p:ext uri="{BB962C8B-B14F-4D97-AF65-F5344CB8AC3E}">
        <p14:creationId xmlns:p14="http://schemas.microsoft.com/office/powerpoint/2010/main" val="3953500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39155-1F5E-4F48-B50E-F00D8FC535D9}"/>
              </a:ext>
            </a:extLst>
          </p:cNvPr>
          <p:cNvSpPr>
            <a:spLocks noGrp="1"/>
          </p:cNvSpPr>
          <p:nvPr>
            <p:ph type="title"/>
          </p:nvPr>
        </p:nvSpPr>
        <p:spPr/>
        <p:txBody>
          <a:bodyPr/>
          <a:lstStyle/>
          <a:p>
            <a:r>
              <a:rPr lang="en-US" dirty="0"/>
              <a:t>Comparison of Different Models</a:t>
            </a:r>
            <a:endParaRPr lang="ru-RU" dirty="0"/>
          </a:p>
        </p:txBody>
      </p:sp>
      <p:sp>
        <p:nvSpPr>
          <p:cNvPr id="8" name="Text Placeholder 7">
            <a:extLst>
              <a:ext uri="{FF2B5EF4-FFF2-40B4-BE49-F238E27FC236}">
                <a16:creationId xmlns:a16="http://schemas.microsoft.com/office/drawing/2014/main" id="{E3AB4F18-AE38-4488-9473-A828459DA8A4}"/>
              </a:ext>
            </a:extLst>
          </p:cNvPr>
          <p:cNvSpPr>
            <a:spLocks noGrp="1"/>
          </p:cNvSpPr>
          <p:nvPr>
            <p:ph type="body" idx="18"/>
          </p:nvPr>
        </p:nvSpPr>
        <p:spPr>
          <a:xfrm>
            <a:off x="7110369" y="2042656"/>
            <a:ext cx="3078562" cy="365125"/>
          </a:xfrm>
        </p:spPr>
        <p:txBody>
          <a:bodyPr>
            <a:normAutofit fontScale="92500" lnSpcReduction="20000"/>
          </a:bodyPr>
          <a:lstStyle/>
          <a:p>
            <a:r>
              <a:rPr lang="en-US" dirty="0"/>
              <a:t>Quantity </a:t>
            </a:r>
            <a:endParaRPr lang="ru-RU" dirty="0"/>
          </a:p>
        </p:txBody>
      </p:sp>
      <p:sp>
        <p:nvSpPr>
          <p:cNvPr id="5" name="Slide Number Placeholder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a:lstStyle/>
          <a:p>
            <a:fld id="{D495E168-DA5E-4888-8D8A-92B118324C14}" type="slidenum">
              <a:rPr lang="ru-RU" smtClean="0"/>
              <a:pPr/>
              <a:t>8</a:t>
            </a:fld>
            <a:endParaRPr lang="ru-RU" dirty="0"/>
          </a:p>
        </p:txBody>
      </p:sp>
      <p:sp>
        <p:nvSpPr>
          <p:cNvPr id="12" name="Text Placeholder 11">
            <a:extLst>
              <a:ext uri="{FF2B5EF4-FFF2-40B4-BE49-F238E27FC236}">
                <a16:creationId xmlns:a16="http://schemas.microsoft.com/office/drawing/2014/main" id="{F053E81D-0CEE-DC25-10C2-D760DC471941}"/>
              </a:ext>
            </a:extLst>
          </p:cNvPr>
          <p:cNvSpPr>
            <a:spLocks noGrp="1"/>
          </p:cNvSpPr>
          <p:nvPr>
            <p:ph type="body" idx="1"/>
          </p:nvPr>
        </p:nvSpPr>
        <p:spPr>
          <a:xfrm>
            <a:off x="985917" y="2042656"/>
            <a:ext cx="4183650" cy="365125"/>
          </a:xfrm>
        </p:spPr>
        <p:txBody>
          <a:bodyPr>
            <a:normAutofit fontScale="92500" lnSpcReduction="20000"/>
          </a:bodyPr>
          <a:lstStyle/>
          <a:p>
            <a:r>
              <a:rPr lang="en-US" dirty="0"/>
              <a:t>Weighted Avg Price </a:t>
            </a:r>
          </a:p>
        </p:txBody>
      </p:sp>
      <p:pic>
        <p:nvPicPr>
          <p:cNvPr id="4" name="Picture 3">
            <a:extLst>
              <a:ext uri="{FF2B5EF4-FFF2-40B4-BE49-F238E27FC236}">
                <a16:creationId xmlns:a16="http://schemas.microsoft.com/office/drawing/2014/main" id="{5EE948FD-0BB7-0287-B2E4-04091014C5C0}"/>
              </a:ext>
            </a:extLst>
          </p:cNvPr>
          <p:cNvPicPr>
            <a:picLocks noChangeAspect="1"/>
          </p:cNvPicPr>
          <p:nvPr/>
        </p:nvPicPr>
        <p:blipFill>
          <a:blip r:embed="rId2"/>
          <a:stretch>
            <a:fillRect/>
          </a:stretch>
        </p:blipFill>
        <p:spPr>
          <a:xfrm>
            <a:off x="222867" y="2779822"/>
            <a:ext cx="5796193" cy="1380046"/>
          </a:xfrm>
          <a:prstGeom prst="rect">
            <a:avLst/>
          </a:prstGeom>
        </p:spPr>
      </p:pic>
      <p:pic>
        <p:nvPicPr>
          <p:cNvPr id="7" name="Picture 6">
            <a:extLst>
              <a:ext uri="{FF2B5EF4-FFF2-40B4-BE49-F238E27FC236}">
                <a16:creationId xmlns:a16="http://schemas.microsoft.com/office/drawing/2014/main" id="{C8F02733-E3E0-5C4F-25B1-E98E90A4333E}"/>
              </a:ext>
            </a:extLst>
          </p:cNvPr>
          <p:cNvPicPr>
            <a:picLocks noChangeAspect="1"/>
          </p:cNvPicPr>
          <p:nvPr/>
        </p:nvPicPr>
        <p:blipFill>
          <a:blip r:embed="rId3"/>
          <a:stretch>
            <a:fillRect/>
          </a:stretch>
        </p:blipFill>
        <p:spPr>
          <a:xfrm>
            <a:off x="6352529" y="2757555"/>
            <a:ext cx="5616604" cy="1392796"/>
          </a:xfrm>
          <a:prstGeom prst="rect">
            <a:avLst/>
          </a:prstGeom>
        </p:spPr>
      </p:pic>
    </p:spTree>
    <p:extLst>
      <p:ext uri="{BB962C8B-B14F-4D97-AF65-F5344CB8AC3E}">
        <p14:creationId xmlns:p14="http://schemas.microsoft.com/office/powerpoint/2010/main" val="1319384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9B87-4AA7-436A-A28E-213168C1C67B}"/>
              </a:ext>
            </a:extLst>
          </p:cNvPr>
          <p:cNvSpPr>
            <a:spLocks noGrp="1"/>
          </p:cNvSpPr>
          <p:nvPr>
            <p:ph type="title"/>
          </p:nvPr>
        </p:nvSpPr>
        <p:spPr>
          <a:xfrm>
            <a:off x="656949" y="1413476"/>
            <a:ext cx="5353234" cy="782638"/>
          </a:xfrm>
        </p:spPr>
        <p:txBody>
          <a:bodyPr>
            <a:noAutofit/>
          </a:bodyPr>
          <a:lstStyle/>
          <a:p>
            <a:r>
              <a:rPr lang="en-US" sz="2400" dirty="0"/>
              <a:t>Model Performance and Improvements</a:t>
            </a:r>
            <a:br>
              <a:rPr lang="en-US" sz="2400" dirty="0"/>
            </a:br>
            <a:endParaRPr lang="en-US" sz="2400" dirty="0"/>
          </a:p>
        </p:txBody>
      </p:sp>
      <p:sp>
        <p:nvSpPr>
          <p:cNvPr id="5" name="Text Placeholder 4">
            <a:extLst>
              <a:ext uri="{FF2B5EF4-FFF2-40B4-BE49-F238E27FC236}">
                <a16:creationId xmlns:a16="http://schemas.microsoft.com/office/drawing/2014/main" id="{5DD2790B-AC76-457A-BCB5-3E68F230ED5B}"/>
              </a:ext>
            </a:extLst>
          </p:cNvPr>
          <p:cNvSpPr>
            <a:spLocks noGrp="1"/>
          </p:cNvSpPr>
          <p:nvPr>
            <p:ph type="body" sz="quarter" idx="15"/>
          </p:nvPr>
        </p:nvSpPr>
        <p:spPr>
          <a:xfrm>
            <a:off x="195309" y="2308193"/>
            <a:ext cx="5576461" cy="4065973"/>
          </a:xfrm>
        </p:spPr>
        <p:txBody>
          <a:bodyPr>
            <a:normAutofit/>
          </a:bodyPr>
          <a:lstStyle/>
          <a:p>
            <a:r>
              <a:rPr lang="en-GB" dirty="0">
                <a:solidFill>
                  <a:schemeClr val="accent1">
                    <a:lumMod val="75000"/>
                  </a:schemeClr>
                </a:solidFill>
              </a:rPr>
              <a:t>LSTM demonstrates superior performance in price forecasting, while ARIMA excels in quantity forecasting. Enhancements in model performance can be achieved through fine-tuning, increasing data volume, conducting extensive exploratory data analysis (EDA), and refining preprocessing techniques. Additionally, incorporating more diverse test data can further refine model accuracy. A combined approach leveraging both LSTM and ARIMA models can potentially yield robust performance, particularly in price forecasting and quantity forecasting.</a:t>
            </a:r>
          </a:p>
          <a:p>
            <a:endParaRPr lang="en-GB" dirty="0">
              <a:solidFill>
                <a:schemeClr val="accent1">
                  <a:lumMod val="75000"/>
                </a:schemeClr>
              </a:solidFill>
            </a:endParaRPr>
          </a:p>
          <a:p>
            <a:r>
              <a:rPr lang="en-GB" dirty="0">
                <a:solidFill>
                  <a:schemeClr val="accent1">
                    <a:lumMod val="75000"/>
                  </a:schemeClr>
                </a:solidFill>
              </a:rPr>
              <a:t>Moreover, employing various aggregation methods like sum, mode, median, and demographic integration across different variables can further enhance forecasting accuracy and robustness.</a:t>
            </a:r>
            <a:endParaRPr lang="ru-RU" dirty="0">
              <a:solidFill>
                <a:schemeClr val="accent1">
                  <a:lumMod val="75000"/>
                </a:schemeClr>
              </a:solidFill>
            </a:endParaRPr>
          </a:p>
        </p:txBody>
      </p:sp>
      <p:pic>
        <p:nvPicPr>
          <p:cNvPr id="14" name="Picture Placeholder 13">
            <a:extLst>
              <a:ext uri="{FF2B5EF4-FFF2-40B4-BE49-F238E27FC236}">
                <a16:creationId xmlns:a16="http://schemas.microsoft.com/office/drawing/2014/main" id="{6D2A2984-909C-46E6-BA11-B06EBD98F0D9}"/>
              </a:ext>
            </a:extLst>
          </p:cNvPr>
          <p:cNvPicPr>
            <a:picLocks noGrp="1" noChangeAspect="1"/>
          </p:cNvPicPr>
          <p:nvPr>
            <p:ph type="pic" sz="quarter" idx="18"/>
          </p:nvPr>
        </p:nvPicPr>
        <p:blipFill>
          <a:blip r:embed="rId2">
            <a:extLst>
              <a:ext uri="{837473B0-CC2E-450A-ABE3-18F120FF3D39}">
                <a1611:picAttrSrcUrl xmlns:a1611="http://schemas.microsoft.com/office/drawing/2016/11/main" r:id="rId3"/>
              </a:ext>
            </a:extLst>
          </a:blip>
          <a:srcRect t="14111" b="14111"/>
          <a:stretch/>
        </p:blipFill>
        <p:spPr>
          <a:xfrm>
            <a:off x="5771770" y="1483675"/>
            <a:ext cx="6421408" cy="3438427"/>
          </a:xfrm>
        </p:spPr>
      </p:pic>
      <p:sp>
        <p:nvSpPr>
          <p:cNvPr id="4" name="Slide Number Placeholder 3">
            <a:extLst>
              <a:ext uri="{FF2B5EF4-FFF2-40B4-BE49-F238E27FC236}">
                <a16:creationId xmlns:a16="http://schemas.microsoft.com/office/drawing/2014/main" id="{9DFFC05B-6738-42DC-8BE6-C9279D17A4F6}"/>
              </a:ext>
            </a:extLst>
          </p:cNvPr>
          <p:cNvSpPr>
            <a:spLocks noGrp="1"/>
          </p:cNvSpPr>
          <p:nvPr>
            <p:ph type="sldNum" sz="quarter" idx="12"/>
          </p:nvPr>
        </p:nvSpPr>
        <p:spPr/>
        <p:txBody>
          <a:bodyPr/>
          <a:lstStyle/>
          <a:p>
            <a:fld id="{D495E168-DA5E-4888-8D8A-92B118324C14}" type="slidenum">
              <a:rPr lang="ru-RU" smtClean="0"/>
              <a:pPr/>
              <a:t>9</a:t>
            </a:fld>
            <a:endParaRPr lang="ru-RU" dirty="0"/>
          </a:p>
        </p:txBody>
      </p:sp>
    </p:spTree>
    <p:extLst>
      <p:ext uri="{BB962C8B-B14F-4D97-AF65-F5344CB8AC3E}">
        <p14:creationId xmlns:p14="http://schemas.microsoft.com/office/powerpoint/2010/main" val="572093634"/>
      </p:ext>
    </p:extLst>
  </p:cSld>
  <p:clrMapOvr>
    <a:masterClrMapping/>
  </p:clrMapOvr>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0F309C-DE10-4641-9043-BB7E781AC404}">
  <ds:schemaRefs>
    <ds:schemaRef ds:uri="http://schemas.microsoft.com/sharepoint/v3/contenttype/forms"/>
  </ds:schemaRefs>
</ds:datastoreItem>
</file>

<file path=customXml/itemProps2.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2024DF7-0783-4549-86B7-A48B29FBA9C2}">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Fun vacation presentation</Template>
  <TotalTime>171</TotalTime>
  <Words>846</Words>
  <Application>Microsoft Office PowerPoint</Application>
  <PresentationFormat>Widescreen</PresentationFormat>
  <Paragraphs>102</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Arial Rounded MT Bold</vt:lpstr>
      <vt:lpstr>Calibri</vt:lpstr>
      <vt:lpstr>Century Gothic</vt:lpstr>
      <vt:lpstr>Courier New</vt:lpstr>
      <vt:lpstr>Stencil</vt:lpstr>
      <vt:lpstr>system-ui</vt:lpstr>
      <vt:lpstr>Office Theme</vt:lpstr>
      <vt:lpstr>PRESENTATION on MARKET PRICE PREDICTION</vt:lpstr>
      <vt:lpstr>OBJECTIVES</vt:lpstr>
      <vt:lpstr>Introduction to Market Price Prediction</vt:lpstr>
      <vt:lpstr>How do the ML and DL Models help in Market Price Prediction</vt:lpstr>
      <vt:lpstr>ABOUT DATASET</vt:lpstr>
      <vt:lpstr>Workflow</vt:lpstr>
      <vt:lpstr>ADFuller Test, ACF, PACF</vt:lpstr>
      <vt:lpstr>Comparison of Different Models</vt:lpstr>
      <vt:lpstr>Model Performance and Improvements </vt:lpstr>
      <vt:lpstr>Business Impact</vt:lpstr>
      <vt:lpstr>Costing and Returns </vt:lpstr>
      <vt:lpstr>Conclusion</vt:lpstr>
      <vt:lpstr>Thank You, Everyone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MARKET PRICE PREDICTION</dc:title>
  <dc:creator>Shibli Nomani</dc:creator>
  <cp:lastModifiedBy>Shibli Nomani</cp:lastModifiedBy>
  <cp:revision>8</cp:revision>
  <dcterms:created xsi:type="dcterms:W3CDTF">2024-05-31T12:32:17Z</dcterms:created>
  <dcterms:modified xsi:type="dcterms:W3CDTF">2024-05-31T15:23:57Z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